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8"/>
  </p:notesMasterIdLst>
  <p:sldIdLst>
    <p:sldId id="256" r:id="rId2"/>
    <p:sldId id="261" r:id="rId3"/>
    <p:sldId id="257" r:id="rId4"/>
    <p:sldId id="262" r:id="rId5"/>
    <p:sldId id="260" r:id="rId6"/>
    <p:sldId id="263" r:id="rId7"/>
    <p:sldId id="266" r:id="rId8"/>
    <p:sldId id="277" r:id="rId9"/>
    <p:sldId id="276" r:id="rId10"/>
    <p:sldId id="264" r:id="rId11"/>
    <p:sldId id="282" r:id="rId12"/>
    <p:sldId id="283" r:id="rId13"/>
    <p:sldId id="281" r:id="rId14"/>
    <p:sldId id="265" r:id="rId15"/>
    <p:sldId id="279" r:id="rId16"/>
    <p:sldId id="278" r:id="rId17"/>
    <p:sldId id="268" r:id="rId18"/>
    <p:sldId id="287" r:id="rId19"/>
    <p:sldId id="269" r:id="rId20"/>
    <p:sldId id="286" r:id="rId21"/>
    <p:sldId id="259" r:id="rId22"/>
    <p:sldId id="270" r:id="rId23"/>
    <p:sldId id="271" r:id="rId24"/>
    <p:sldId id="284" r:id="rId25"/>
    <p:sldId id="285" r:id="rId26"/>
    <p:sldId id="272"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888" userDrawn="1">
          <p15:clr>
            <a:srgbClr val="A4A3A4"/>
          </p15:clr>
        </p15:guide>
        <p15:guide id="3" orient="horz" pos="23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31"/>
    <p:restoredTop sz="94745"/>
  </p:normalViewPr>
  <p:slideViewPr>
    <p:cSldViewPr snapToGrid="0" snapToObjects="1" showGuides="1">
      <p:cViewPr varScale="1">
        <p:scale>
          <a:sx n="131" d="100"/>
          <a:sy n="131" d="100"/>
        </p:scale>
        <p:origin x="192" y="168"/>
      </p:cViewPr>
      <p:guideLst>
        <p:guide pos="888"/>
        <p:guide orient="horz" pos="23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267986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924244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263810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8905075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104331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0763677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997716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1398278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0129197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884609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954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3730391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98246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1939800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484299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591928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2" name="Shape 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r>
              <a:rPr lang="en-US" dirty="0" smtClean="0">
                <a:latin typeface="+mn-lt"/>
              </a:rPr>
              <a:t>How can we represent the longevity and sustainability of digital humanities research projects as a shared responsibility that begins with fundamental project design decisions and data creation strategies, rather than purely an obligation of the library? </a:t>
            </a:r>
          </a:p>
          <a:p>
            <a:pPr lvl="0"/>
            <a:endParaRPr lang="en-US" dirty="0" smtClean="0">
              <a:latin typeface="+mn-lt"/>
            </a:endParaRPr>
          </a:p>
          <a:p>
            <a:pPr lvl="0"/>
            <a:r>
              <a:rPr lang="en-US" dirty="0" smtClean="0">
                <a:latin typeface="+mn-lt"/>
              </a:rPr>
              <a:t>And how can we create a culture of partnership among faculty and student researchers and library staff, in which the challenges of digital curation are understood as shared research challenges rather than functional details of purely “technical” implementation?</a:t>
            </a:r>
          </a:p>
          <a:p>
            <a:pPr lvl="0">
              <a:spcBef>
                <a:spcPts val="0"/>
              </a:spcBef>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898926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33794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358797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/Users/</a:t>
            </a:r>
            <a:r>
              <a:rPr lang="en-US" dirty="0" err="1" smtClean="0"/>
              <a:t>sarahjeansweeney</a:t>
            </a:r>
            <a:r>
              <a:rPr lang="en-US" dirty="0" smtClean="0"/>
              <a:t>/Desktop/2017-06-05_1620.png</a:t>
            </a:r>
            <a:endParaRPr dirty="0"/>
          </a:p>
        </p:txBody>
      </p:sp>
    </p:spTree>
    <p:extLst>
      <p:ext uri="{BB962C8B-B14F-4D97-AF65-F5344CB8AC3E}">
        <p14:creationId xmlns:p14="http://schemas.microsoft.com/office/powerpoint/2010/main" val="11913871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174441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85570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4" name="Shape 14"/>
          <p:cNvSpPr txBox="1">
            <a:spLocks noGrp="1"/>
          </p:cNvSpPr>
          <p:nvPr>
            <p:ph type="ctrTitle"/>
          </p:nvPr>
        </p:nvSpPr>
        <p:spPr>
          <a:xfrm>
            <a:off x="671257" y="990800"/>
            <a:ext cx="7801500" cy="1730100"/>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dirty="0"/>
          </a:p>
        </p:txBody>
      </p:sp>
      <p:sp>
        <p:nvSpPr>
          <p:cNvPr id="15" name="Shape 15"/>
          <p:cNvSpPr txBox="1">
            <a:spLocks noGrp="1"/>
          </p:cNvSpPr>
          <p:nvPr>
            <p:ph type="subTitle" idx="1"/>
          </p:nvPr>
        </p:nvSpPr>
        <p:spPr>
          <a:xfrm>
            <a:off x="671250" y="3174875"/>
            <a:ext cx="78015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16" name="Shape 16"/>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311700" y="1255275"/>
            <a:ext cx="8520600" cy="18906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51" name="Shape 51"/>
          <p:cNvSpPr txBox="1">
            <a:spLocks noGrp="1"/>
          </p:cNvSpPr>
          <p:nvPr>
            <p:ph type="body" idx="1"/>
          </p:nvPr>
        </p:nvSpPr>
        <p:spPr>
          <a:xfrm>
            <a:off x="311700" y="32284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2" name="Shape 52"/>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671250" y="2141250"/>
            <a:ext cx="7852200" cy="8610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9" name="Shape 19"/>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8" name="Shape 2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4" name="Shape 34"/>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5" name="Shape 3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526350"/>
            <a:ext cx="6227100" cy="40908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38" name="Shape 3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1" name="Shape 4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2" name="Shape 42"/>
          <p:cNvSpPr txBox="1">
            <a:spLocks noGrp="1"/>
          </p:cNvSpPr>
          <p:nvPr>
            <p:ph type="title"/>
          </p:nvPr>
        </p:nvSpPr>
        <p:spPr>
          <a:xfrm>
            <a:off x="265500" y="1081400"/>
            <a:ext cx="4045200" cy="1710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3" name="Shape 43"/>
          <p:cNvSpPr txBox="1">
            <a:spLocks noGrp="1"/>
          </p:cNvSpPr>
          <p:nvPr>
            <p:ph type="subTitle" idx="1"/>
          </p:nvPr>
        </p:nvSpPr>
        <p:spPr>
          <a:xfrm>
            <a:off x="265500" y="2845200"/>
            <a:ext cx="4045200" cy="1345500"/>
          </a:xfrm>
          <a:prstGeom prst="rect">
            <a:avLst/>
          </a:prstGeom>
        </p:spPr>
        <p:txBody>
          <a:bodyPr lIns="91425" tIns="91425" rIns="91425" bIns="91425" anchor="t" anchorCtr="0"/>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a:endParaRPr/>
          </a:p>
        </p:txBody>
      </p:sp>
      <p:sp>
        <p:nvSpPr>
          <p:cNvPr id="44" name="Shape 44"/>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5" name="Shape 4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a:endParaRPr/>
          </a:p>
        </p:txBody>
      </p:sp>
      <p:sp>
        <p:nvSpPr>
          <p:cNvPr id="48" name="Shape 4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endParaRPr dirty="0"/>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a:endParaRPr dirty="0"/>
          </a:p>
        </p:txBody>
      </p:sp>
      <p:sp>
        <p:nvSpPr>
          <p:cNvPr id="8" name="Shape 8"/>
          <p:cNvSpPr txBox="1">
            <a:spLocks noGrp="1"/>
          </p:cNvSpPr>
          <p:nvPr>
            <p:ph type="sldNum" idx="12"/>
          </p:nvPr>
        </p:nvSpPr>
        <p:spPr>
          <a:xfrm>
            <a:off x="8490250" y="4681009"/>
            <a:ext cx="548700" cy="393600"/>
          </a:xfrm>
          <a:prstGeom prst="rect">
            <a:avLst/>
          </a:prstGeom>
          <a:noFill/>
          <a:ln>
            <a:noFill/>
          </a:ln>
        </p:spPr>
        <p:txBody>
          <a:bodyPr lIns="91425" tIns="91425" rIns="91425" bIns="91425" anchor="ctr" anchorCtr="0">
            <a:noAutofit/>
          </a:bodyPr>
          <a:lstStyle>
            <a:lvl1pPr>
              <a:defRPr>
                <a:latin typeface="+mj-lt"/>
              </a:defRPr>
            </a:lvl1pPr>
          </a:lstStyle>
          <a:p>
            <a:pPr algn="r"/>
            <a:fld id="{00000000-1234-1234-1234-123412341234}" type="slidenum">
              <a:rPr lang="en" sz="1000" smtClean="0">
                <a:solidFill>
                  <a:schemeClr val="accent3"/>
                </a:solidFill>
                <a:ea typeface="Average"/>
                <a:cs typeface="Average"/>
                <a:sym typeface="Average"/>
              </a:rPr>
              <a:pPr algn="r"/>
              <a:t>‹#›</a:t>
            </a:fld>
            <a:endParaRPr lang="en" sz="1000">
              <a:solidFill>
                <a:schemeClr val="accent3"/>
              </a:solidFill>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j-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3.png"/><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4.png"/><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6.png"/><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7.png"/><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8.png"/><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9.png"/><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7.png"/><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8.png"/><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9.png"/><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1.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2.png"/><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124178" y="1212730"/>
            <a:ext cx="8895645" cy="1470379"/>
          </a:xfrm>
          <a:prstGeom prst="rect">
            <a:avLst/>
          </a:prstGeom>
        </p:spPr>
        <p:txBody>
          <a:bodyPr lIns="91425" tIns="91425" rIns="91425" bIns="91425" anchor="b" anchorCtr="0">
            <a:noAutofit/>
          </a:bodyPr>
          <a:lstStyle/>
          <a:p>
            <a:pPr lvl="0" rtl="0">
              <a:spcBef>
                <a:spcPts val="0"/>
              </a:spcBef>
              <a:buNone/>
            </a:pPr>
            <a:r>
              <a:rPr lang="en" sz="4000" dirty="0">
                <a:solidFill>
                  <a:schemeClr val="accent5"/>
                </a:solidFill>
                <a:latin typeface="+mj-lt"/>
              </a:rPr>
              <a:t>Using WordPress to Contextualize and Publish Digital Repository Content</a:t>
            </a:r>
          </a:p>
        </p:txBody>
      </p:sp>
      <p:sp>
        <p:nvSpPr>
          <p:cNvPr id="6" name="Shape 59"/>
          <p:cNvSpPr txBox="1">
            <a:spLocks/>
          </p:cNvSpPr>
          <p:nvPr/>
        </p:nvSpPr>
        <p:spPr>
          <a:xfrm>
            <a:off x="321733" y="3162810"/>
            <a:ext cx="8500534" cy="1564837"/>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ct val="100000"/>
              <a:buFont typeface="Oswald"/>
              <a:buNone/>
              <a:defRPr sz="4800" b="0" i="0" u="none" strike="noStrike" cap="none">
                <a:solidFill>
                  <a:schemeClr val="dk1"/>
                </a:solidFill>
                <a:latin typeface="Oswald"/>
                <a:ea typeface="Oswald"/>
                <a:cs typeface="Oswald"/>
                <a:sym typeface="Oswald"/>
              </a:defRPr>
            </a:lvl1pPr>
            <a:lvl2pPr lvl="1" algn="ctr">
              <a:spcBef>
                <a:spcPts val="0"/>
              </a:spcBef>
              <a:buClr>
                <a:schemeClr val="dk1"/>
              </a:buClr>
              <a:buSzPct val="100000"/>
              <a:buFont typeface="Oswald"/>
              <a:buNone/>
              <a:defRPr sz="4800">
                <a:solidFill>
                  <a:schemeClr val="dk1"/>
                </a:solidFill>
                <a:latin typeface="Oswald"/>
                <a:ea typeface="Oswald"/>
                <a:cs typeface="Oswald"/>
                <a:sym typeface="Oswald"/>
              </a:defRPr>
            </a:lvl2pPr>
            <a:lvl3pPr lvl="2" algn="ctr">
              <a:spcBef>
                <a:spcPts val="0"/>
              </a:spcBef>
              <a:buClr>
                <a:schemeClr val="dk1"/>
              </a:buClr>
              <a:buSzPct val="100000"/>
              <a:buFont typeface="Oswald"/>
              <a:buNone/>
              <a:defRPr sz="4800">
                <a:solidFill>
                  <a:schemeClr val="dk1"/>
                </a:solidFill>
                <a:latin typeface="Oswald"/>
                <a:ea typeface="Oswald"/>
                <a:cs typeface="Oswald"/>
                <a:sym typeface="Oswald"/>
              </a:defRPr>
            </a:lvl3pPr>
            <a:lvl4pPr lvl="3" algn="ctr">
              <a:spcBef>
                <a:spcPts val="0"/>
              </a:spcBef>
              <a:buClr>
                <a:schemeClr val="dk1"/>
              </a:buClr>
              <a:buSzPct val="100000"/>
              <a:buFont typeface="Oswald"/>
              <a:buNone/>
              <a:defRPr sz="4800">
                <a:solidFill>
                  <a:schemeClr val="dk1"/>
                </a:solidFill>
                <a:latin typeface="Oswald"/>
                <a:ea typeface="Oswald"/>
                <a:cs typeface="Oswald"/>
                <a:sym typeface="Oswald"/>
              </a:defRPr>
            </a:lvl4pPr>
            <a:lvl5pPr lvl="4" algn="ctr">
              <a:spcBef>
                <a:spcPts val="0"/>
              </a:spcBef>
              <a:buClr>
                <a:schemeClr val="dk1"/>
              </a:buClr>
              <a:buSzPct val="100000"/>
              <a:buFont typeface="Oswald"/>
              <a:buNone/>
              <a:defRPr sz="4800">
                <a:solidFill>
                  <a:schemeClr val="dk1"/>
                </a:solidFill>
                <a:latin typeface="Oswald"/>
                <a:ea typeface="Oswald"/>
                <a:cs typeface="Oswald"/>
                <a:sym typeface="Oswald"/>
              </a:defRPr>
            </a:lvl5pPr>
            <a:lvl6pPr lvl="5" algn="ctr">
              <a:spcBef>
                <a:spcPts val="0"/>
              </a:spcBef>
              <a:buClr>
                <a:schemeClr val="dk1"/>
              </a:buClr>
              <a:buSzPct val="100000"/>
              <a:buFont typeface="Oswald"/>
              <a:buNone/>
              <a:defRPr sz="4800">
                <a:solidFill>
                  <a:schemeClr val="dk1"/>
                </a:solidFill>
                <a:latin typeface="Oswald"/>
                <a:ea typeface="Oswald"/>
                <a:cs typeface="Oswald"/>
                <a:sym typeface="Oswald"/>
              </a:defRPr>
            </a:lvl6pPr>
            <a:lvl7pPr lvl="6" algn="ctr">
              <a:spcBef>
                <a:spcPts val="0"/>
              </a:spcBef>
              <a:buClr>
                <a:schemeClr val="dk1"/>
              </a:buClr>
              <a:buSzPct val="100000"/>
              <a:buFont typeface="Oswald"/>
              <a:buNone/>
              <a:defRPr sz="4800">
                <a:solidFill>
                  <a:schemeClr val="dk1"/>
                </a:solidFill>
                <a:latin typeface="Oswald"/>
                <a:ea typeface="Oswald"/>
                <a:cs typeface="Oswald"/>
                <a:sym typeface="Oswald"/>
              </a:defRPr>
            </a:lvl7pPr>
            <a:lvl8pPr lvl="7" algn="ctr">
              <a:spcBef>
                <a:spcPts val="0"/>
              </a:spcBef>
              <a:buClr>
                <a:schemeClr val="dk1"/>
              </a:buClr>
              <a:buSzPct val="100000"/>
              <a:buFont typeface="Oswald"/>
              <a:buNone/>
              <a:defRPr sz="4800">
                <a:solidFill>
                  <a:schemeClr val="dk1"/>
                </a:solidFill>
                <a:latin typeface="Oswald"/>
                <a:ea typeface="Oswald"/>
                <a:cs typeface="Oswald"/>
                <a:sym typeface="Oswald"/>
              </a:defRPr>
            </a:lvl8pPr>
            <a:lvl9pPr lvl="8" algn="ctr">
              <a:spcBef>
                <a:spcPts val="0"/>
              </a:spcBef>
              <a:buClr>
                <a:schemeClr val="dk1"/>
              </a:buClr>
              <a:buSzPct val="100000"/>
              <a:buFont typeface="Oswald"/>
              <a:buNone/>
              <a:defRPr sz="4800">
                <a:solidFill>
                  <a:schemeClr val="dk1"/>
                </a:solidFill>
                <a:latin typeface="Oswald"/>
                <a:ea typeface="Oswald"/>
                <a:cs typeface="Oswald"/>
                <a:sym typeface="Oswald"/>
              </a:defRPr>
            </a:lvl9pPr>
          </a:lstStyle>
          <a:p>
            <a:pPr algn="l"/>
            <a:r>
              <a:rPr lang="en-US" sz="1600" dirty="0" smtClean="0">
                <a:solidFill>
                  <a:schemeClr val="tx2"/>
                </a:solidFill>
                <a:latin typeface="+mj-lt"/>
              </a:rPr>
              <a:t>Sarah Sweeney</a:t>
            </a:r>
          </a:p>
          <a:p>
            <a:pPr algn="l"/>
            <a:r>
              <a:rPr lang="en-US" sz="1600" dirty="0" smtClean="0">
                <a:solidFill>
                  <a:schemeClr val="tx2"/>
                </a:solidFill>
                <a:latin typeface="+mj-lt"/>
              </a:rPr>
              <a:t>Digital Repository </a:t>
            </a:r>
            <a:r>
              <a:rPr lang="en-US" sz="1600" dirty="0" smtClean="0">
                <a:solidFill>
                  <a:schemeClr val="tx2"/>
                </a:solidFill>
                <a:latin typeface="+mj-lt"/>
              </a:rPr>
              <a:t>Manager</a:t>
            </a:r>
          </a:p>
          <a:p>
            <a:pPr algn="l"/>
            <a:endParaRPr lang="en-US" sz="1600" dirty="0" smtClean="0">
              <a:solidFill>
                <a:schemeClr val="tx2"/>
              </a:solidFill>
              <a:latin typeface="+mj-lt"/>
            </a:endParaRPr>
          </a:p>
          <a:p>
            <a:pPr algn="l"/>
            <a:endParaRPr lang="en-US" sz="1000" dirty="0" smtClean="0">
              <a:solidFill>
                <a:schemeClr val="accent5"/>
              </a:solidFill>
              <a:latin typeface="+mj-lt"/>
            </a:endParaRPr>
          </a:p>
          <a:p>
            <a:pPr algn="l"/>
            <a:r>
              <a:rPr lang="en-US" sz="1600" dirty="0" smtClean="0">
                <a:solidFill>
                  <a:schemeClr val="tx2"/>
                </a:solidFill>
                <a:latin typeface="+mj-lt"/>
              </a:rPr>
              <a:t>Northeastern University Libraries, Digital Scholarship Group</a:t>
            </a:r>
          </a:p>
          <a:p>
            <a:pPr algn="l"/>
            <a:r>
              <a:rPr lang="en-US" sz="1600" dirty="0" smtClean="0">
                <a:solidFill>
                  <a:schemeClr val="tx2"/>
                </a:solidFill>
                <a:latin typeface="+mj-lt"/>
              </a:rPr>
              <a:t>Boston, Massachusetts</a:t>
            </a:r>
            <a:endParaRPr lang="en" sz="1600" dirty="0">
              <a:solidFill>
                <a:schemeClr val="tx2"/>
              </a:solidFill>
              <a:latin typeface="+mj-lt"/>
            </a:endParaRPr>
          </a:p>
        </p:txBody>
      </p:sp>
      <p:grpSp>
        <p:nvGrpSpPr>
          <p:cNvPr id="4" name="Shape 10"/>
          <p:cNvGrpSpPr/>
          <p:nvPr/>
        </p:nvGrpSpPr>
        <p:grpSpPr>
          <a:xfrm>
            <a:off x="1187906" y="3898095"/>
            <a:ext cx="443588" cy="105632"/>
            <a:chOff x="4137525" y="2915950"/>
            <a:chExt cx="869100" cy="207000"/>
          </a:xfrm>
          <a:solidFill>
            <a:schemeClr val="accent4"/>
          </a:solidFill>
        </p:grpSpPr>
        <p:sp>
          <p:nvSpPr>
            <p:cNvPr id="5" name="Shape 11"/>
            <p:cNvSpPr/>
            <p:nvPr/>
          </p:nvSpPr>
          <p:spPr>
            <a:xfrm>
              <a:off x="4468575" y="2915950"/>
              <a:ext cx="207000" cy="207000"/>
            </a:xfrm>
            <a:prstGeom prst="ellipse">
              <a:avLst/>
            </a:prstGeom>
            <a:grpFill/>
            <a:ln>
              <a:noFill/>
            </a:ln>
          </p:spPr>
          <p:txBody>
            <a:bodyPr lIns="91425" tIns="91425" rIns="91425" bIns="91425" anchor="ctr" anchorCtr="0">
              <a:noAutofit/>
            </a:bodyPr>
            <a:lstStyle/>
            <a:p>
              <a:pPr lvl="0">
                <a:spcBef>
                  <a:spcPts val="0"/>
                </a:spcBef>
                <a:buNone/>
              </a:pPr>
              <a:endParaRPr/>
            </a:p>
          </p:txBody>
        </p:sp>
        <p:sp>
          <p:nvSpPr>
            <p:cNvPr id="7" name="Shape 12"/>
            <p:cNvSpPr/>
            <p:nvPr/>
          </p:nvSpPr>
          <p:spPr>
            <a:xfrm>
              <a:off x="4799625" y="2915950"/>
              <a:ext cx="207000" cy="207000"/>
            </a:xfrm>
            <a:prstGeom prst="ellipse">
              <a:avLst/>
            </a:prstGeom>
            <a:grpFill/>
            <a:ln>
              <a:noFill/>
            </a:ln>
          </p:spPr>
          <p:txBody>
            <a:bodyPr lIns="91425" tIns="91425" rIns="91425" bIns="91425" anchor="ctr" anchorCtr="0">
              <a:noAutofit/>
            </a:bodyPr>
            <a:lstStyle/>
            <a:p>
              <a:pPr lvl="0">
                <a:spcBef>
                  <a:spcPts val="0"/>
                </a:spcBef>
                <a:buNone/>
              </a:pPr>
              <a:endParaRPr/>
            </a:p>
          </p:txBody>
        </p:sp>
        <p:sp>
          <p:nvSpPr>
            <p:cNvPr id="8" name="Shape 13"/>
            <p:cNvSpPr/>
            <p:nvPr/>
          </p:nvSpPr>
          <p:spPr>
            <a:xfrm>
              <a:off x="4137525" y="2915950"/>
              <a:ext cx="207000" cy="207000"/>
            </a:xfrm>
            <a:prstGeom prst="ellipse">
              <a:avLst/>
            </a:prstGeom>
            <a:grpFill/>
            <a:ln>
              <a:noFill/>
            </a:ln>
          </p:spPr>
          <p:txBody>
            <a:bodyPr lIns="91425" tIns="91425" rIns="91425" bIns="91425" anchor="ctr" anchorCtr="0">
              <a:noAutofit/>
            </a:bodyPr>
            <a:lstStyle/>
            <a:p>
              <a:pPr lvl="0">
                <a:spcBef>
                  <a:spcPts val="0"/>
                </a:spcBef>
                <a:buNone/>
              </a:pPr>
              <a:endParaRP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Framework</a:t>
            </a:r>
            <a:endParaRPr lang="en" dirty="0">
              <a:solidFill>
                <a:schemeClr val="accent5"/>
              </a:solidFill>
              <a:latin typeface="+mj-lt"/>
            </a:endParaRPr>
          </a:p>
        </p:txBody>
      </p:sp>
      <p:pic>
        <p:nvPicPr>
          <p:cNvPr id="5"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3055" t="2470" r="7714" b="32945"/>
          <a:stretch/>
        </p:blipFill>
        <p:spPr>
          <a:xfrm>
            <a:off x="2339149" y="1199510"/>
            <a:ext cx="4419600" cy="3277240"/>
          </a:xfrm>
          <a:prstGeom prst="rect">
            <a:avLst/>
          </a:prstGeom>
        </p:spPr>
      </p:pic>
    </p:spTree>
    <p:extLst>
      <p:ext uri="{BB962C8B-B14F-4D97-AF65-F5344CB8AC3E}">
        <p14:creationId xmlns:p14="http://schemas.microsoft.com/office/powerpoint/2010/main" val="675015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5"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File Browse</a:t>
            </a:r>
            <a:endParaRPr lang="en" dirty="0">
              <a:solidFill>
                <a:schemeClr val="accent5"/>
              </a:solidFill>
              <a:latin typeface="+mj-lt"/>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695" t="10907" r="408" b="25070"/>
          <a:stretch/>
        </p:blipFill>
        <p:spPr>
          <a:xfrm>
            <a:off x="2321754" y="1200150"/>
            <a:ext cx="4421945" cy="3276600"/>
          </a:xfrm>
          <a:prstGeom prst="rect">
            <a:avLst/>
          </a:prstGeom>
        </p:spPr>
      </p:pic>
    </p:spTree>
    <p:extLst>
      <p:ext uri="{BB962C8B-B14F-4D97-AF65-F5344CB8AC3E}">
        <p14:creationId xmlns:p14="http://schemas.microsoft.com/office/powerpoint/2010/main" val="10793549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Collection Browse</a:t>
            </a:r>
            <a:endParaRPr lang="en" dirty="0">
              <a:solidFill>
                <a:schemeClr val="accent5"/>
              </a:solidFill>
              <a:latin typeface="+mj-lt"/>
            </a:endParaRPr>
          </a:p>
        </p:txBody>
      </p:sp>
      <p:pic>
        <p:nvPicPr>
          <p:cNvPr id="20"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t="4824" b="33420"/>
          <a:stretch/>
        </p:blipFill>
        <p:spPr>
          <a:xfrm>
            <a:off x="2325752" y="1200150"/>
            <a:ext cx="4432996" cy="3287326"/>
          </a:xfrm>
          <a:prstGeom prst="rect">
            <a:avLst/>
          </a:prstGeom>
        </p:spPr>
      </p:pic>
    </p:spTree>
    <p:extLst>
      <p:ext uri="{BB962C8B-B14F-4D97-AF65-F5344CB8AC3E}">
        <p14:creationId xmlns:p14="http://schemas.microsoft.com/office/powerpoint/2010/main" val="16974117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5"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Search</a:t>
            </a:r>
            <a:endParaRPr lang="en" dirty="0">
              <a:solidFill>
                <a:schemeClr val="accent5"/>
              </a:solidFill>
              <a:latin typeface="+mj-lt"/>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1493" b="11888"/>
          <a:stretch/>
        </p:blipFill>
        <p:spPr>
          <a:xfrm>
            <a:off x="2324100" y="1207834"/>
            <a:ext cx="4435657" cy="3268916"/>
          </a:xfrm>
          <a:prstGeom prst="rect">
            <a:avLst/>
          </a:prstGeom>
        </p:spPr>
      </p:pic>
    </p:spTree>
    <p:extLst>
      <p:ext uri="{BB962C8B-B14F-4D97-AF65-F5344CB8AC3E}">
        <p14:creationId xmlns:p14="http://schemas.microsoft.com/office/powerpoint/2010/main" val="210077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5"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Framework</a:t>
            </a:r>
            <a:endParaRPr lang="en" dirty="0">
              <a:solidFill>
                <a:schemeClr val="accent5"/>
              </a:solidFill>
              <a:latin typeface="+mj-lt"/>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616" t="10627" r="15396" b="24791"/>
          <a:stretch/>
        </p:blipFill>
        <p:spPr>
          <a:xfrm>
            <a:off x="2324100" y="1200149"/>
            <a:ext cx="4438697" cy="3276601"/>
          </a:xfrm>
          <a:prstGeom prst="rect">
            <a:avLst/>
          </a:prstGeom>
        </p:spPr>
      </p:pic>
    </p:spTree>
    <p:extLst>
      <p:ext uri="{BB962C8B-B14F-4D97-AF65-F5344CB8AC3E}">
        <p14:creationId xmlns:p14="http://schemas.microsoft.com/office/powerpoint/2010/main" val="17576276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Exhibit Tools</a:t>
            </a:r>
            <a:endParaRPr lang="en" dirty="0">
              <a:solidFill>
                <a:schemeClr val="accent5"/>
              </a:solidFill>
              <a:latin typeface="+mj-lt"/>
            </a:endParaRPr>
          </a:p>
        </p:txBody>
      </p:sp>
      <p:pic>
        <p:nvPicPr>
          <p:cNvPr id="5"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b="26456"/>
          <a:stretch/>
        </p:blipFill>
        <p:spPr>
          <a:xfrm>
            <a:off x="2324100" y="1200151"/>
            <a:ext cx="4424359" cy="3276600"/>
          </a:xfrm>
          <a:prstGeom prst="rect">
            <a:avLst/>
          </a:prstGeom>
        </p:spPr>
      </p:pic>
    </p:spTree>
    <p:extLst>
      <p:ext uri="{BB962C8B-B14F-4D97-AF65-F5344CB8AC3E}">
        <p14:creationId xmlns:p14="http://schemas.microsoft.com/office/powerpoint/2010/main" val="143821055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Exhibit Tools</a:t>
            </a:r>
            <a:endParaRPr lang="en" dirty="0">
              <a:solidFill>
                <a:schemeClr val="accent5"/>
              </a:solidFill>
              <a:latin typeface="+mj-lt"/>
            </a:endParaRPr>
          </a:p>
        </p:txBody>
      </p:sp>
      <p:pic>
        <p:nvPicPr>
          <p:cNvPr id="6"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t="5378" b="42093"/>
          <a:stretch/>
        </p:blipFill>
        <p:spPr>
          <a:xfrm>
            <a:off x="2285999" y="1162051"/>
            <a:ext cx="4457701" cy="3314700"/>
          </a:xfrm>
          <a:prstGeom prst="rect">
            <a:avLst/>
          </a:prstGeom>
        </p:spPr>
      </p:pic>
    </p:spTree>
    <p:extLst>
      <p:ext uri="{BB962C8B-B14F-4D97-AF65-F5344CB8AC3E}">
        <p14:creationId xmlns:p14="http://schemas.microsoft.com/office/powerpoint/2010/main" val="20270113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Exhibits</a:t>
            </a:r>
            <a:endParaRPr lang="en" dirty="0">
              <a:solidFill>
                <a:schemeClr val="accent5"/>
              </a:solidFill>
              <a:latin typeface="+mj-l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25742"/>
          <a:stretch/>
        </p:blipFill>
        <p:spPr>
          <a:xfrm>
            <a:off x="345119" y="1085850"/>
            <a:ext cx="2807208" cy="2746762"/>
          </a:xfrm>
          <a:prstGeom prst="rect">
            <a:avLst/>
          </a:prstGeom>
          <a:ln w="38100" cap="rnd">
            <a:solidFill>
              <a:schemeClr val="tx2"/>
            </a:solidFill>
          </a:ln>
          <a:effectLst>
            <a:outerShdw blurRad="50800" dist="76200" dir="10800000" algn="ctr" rotWithShape="0">
              <a:srgbClr val="000000">
                <a:alpha val="40000"/>
              </a:srgbClr>
            </a:outerShdw>
            <a:reflection blurRad="292100" stA="50000" endPos="27000" dist="101600" dir="5400000" sy="-100000" algn="bl" rotWithShape="0"/>
          </a:effectLst>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b="2443"/>
          <a:stretch/>
        </p:blipFill>
        <p:spPr>
          <a:xfrm>
            <a:off x="2223856" y="1466850"/>
            <a:ext cx="2450592" cy="2671625"/>
          </a:xfrm>
          <a:prstGeom prst="rect">
            <a:avLst/>
          </a:prstGeom>
          <a:ln w="38100" cap="rnd">
            <a:solidFill>
              <a:schemeClr val="tx2"/>
            </a:solidFill>
          </a:ln>
          <a:effectLst>
            <a:outerShdw blurRad="50800" dist="76200" dir="10800000" algn="ctr" rotWithShape="0">
              <a:srgbClr val="000000">
                <a:alpha val="40000"/>
              </a:srgbClr>
            </a:outerShdw>
            <a:reflection blurRad="292100" stA="50000" endPos="27000" dist="101600" dir="5400000" sy="-100000" algn="bl" rotWithShape="0"/>
          </a:effectLst>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52656" y="1800873"/>
            <a:ext cx="3438144" cy="2744072"/>
          </a:xfrm>
          <a:prstGeom prst="rect">
            <a:avLst/>
          </a:prstGeom>
          <a:ln w="38100" cap="rnd">
            <a:solidFill>
              <a:schemeClr val="tx2"/>
            </a:solidFill>
          </a:ln>
          <a:effectLst>
            <a:outerShdw blurRad="50800" dist="76200" dir="10800000" algn="ctr" rotWithShape="0">
              <a:srgbClr val="000000">
                <a:alpha val="40000"/>
              </a:srgbClr>
            </a:outerShdw>
            <a:reflection blurRad="292100" stA="50000" endPos="27000" dist="101600" dir="5400000" sy="-100000" algn="bl" rotWithShape="0"/>
          </a:effectLst>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81456" y="2114550"/>
            <a:ext cx="2880360" cy="2745304"/>
          </a:xfrm>
          <a:prstGeom prst="rect">
            <a:avLst/>
          </a:prstGeom>
          <a:ln w="38100" cap="rnd">
            <a:solidFill>
              <a:schemeClr val="tx2"/>
            </a:solidFill>
          </a:ln>
          <a:effectLst>
            <a:outerShdw blurRad="50800" dist="76200" dir="10800000" algn="ctr" rotWithShape="0">
              <a:srgbClr val="000000">
                <a:alpha val="40000"/>
              </a:srgbClr>
            </a:outerShdw>
            <a:reflection blurRad="292100" stA="50000" endPos="27000" dist="101600" dir="5400000" sy="-100000" algn="bl" rotWithShape="0"/>
          </a:effectLst>
        </p:spPr>
      </p:pic>
    </p:spTree>
    <p:extLst>
      <p:ext uri="{BB962C8B-B14F-4D97-AF65-F5344CB8AC3E}">
        <p14:creationId xmlns:p14="http://schemas.microsoft.com/office/powerpoint/2010/main" val="278289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Exhibits</a:t>
            </a:r>
            <a:endParaRPr lang="en" dirty="0">
              <a:solidFill>
                <a:schemeClr val="accent5"/>
              </a:solidFill>
              <a:latin typeface="+mj-lt"/>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3803" y="1085850"/>
            <a:ext cx="2906604" cy="2743200"/>
          </a:xfrm>
          <a:prstGeom prst="rect">
            <a:avLst/>
          </a:prstGeom>
          <a:ln w="38100" cap="rnd">
            <a:solidFill>
              <a:schemeClr val="tx2"/>
            </a:solidFill>
          </a:ln>
          <a:effectLst>
            <a:outerShdw blurRad="50800" dist="76200" dir="10800000" algn="ctr" rotWithShape="0">
              <a:srgbClr val="000000">
                <a:alpha val="40000"/>
              </a:srgbClr>
            </a:outerShdw>
            <a:reflection blurRad="292100" stA="50000" endPos="27000" dist="101600" dir="5400000" sy="-100000" algn="bl" rotWithShape="0"/>
          </a:effec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0703" y="1619250"/>
            <a:ext cx="3845058" cy="2743200"/>
          </a:xfrm>
          <a:prstGeom prst="rect">
            <a:avLst/>
          </a:prstGeom>
          <a:ln w="38100" cap="rnd">
            <a:solidFill>
              <a:schemeClr val="tx2"/>
            </a:solidFill>
          </a:ln>
          <a:effectLst>
            <a:outerShdw blurRad="50800" dist="76200" dir="10800000" algn="ctr" rotWithShape="0">
              <a:srgbClr val="000000">
                <a:alpha val="40000"/>
              </a:srgbClr>
            </a:outerShdw>
            <a:reflection blurRad="292100" stA="50000" endPos="27000" dist="101600" dir="5400000" sy="-100000" algn="bl" rotWithShape="0"/>
          </a:effectLst>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89503" y="2076450"/>
            <a:ext cx="3277844" cy="2743200"/>
          </a:xfrm>
          <a:prstGeom prst="rect">
            <a:avLst/>
          </a:prstGeom>
          <a:ln w="38100" cap="rnd">
            <a:solidFill>
              <a:schemeClr val="tx2"/>
            </a:solidFill>
          </a:ln>
          <a:effectLst>
            <a:outerShdw blurRad="50800" dist="76200" dir="10800000" algn="ctr" rotWithShape="0">
              <a:srgbClr val="000000">
                <a:alpha val="40000"/>
              </a:srgbClr>
            </a:outerShdw>
            <a:reflection blurRad="292100" stA="50000" endPos="27000" dist="101600" dir="5400000" sy="-100000" algn="bl" rotWithShape="0"/>
          </a:effectLst>
        </p:spPr>
      </p:pic>
    </p:spTree>
    <p:extLst>
      <p:ext uri="{BB962C8B-B14F-4D97-AF65-F5344CB8AC3E}">
        <p14:creationId xmlns:p14="http://schemas.microsoft.com/office/powerpoint/2010/main" val="1393554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Workflow</a:t>
            </a:r>
            <a:endParaRPr lang="en" dirty="0">
              <a:solidFill>
                <a:schemeClr val="accent5"/>
              </a:solidFill>
              <a:latin typeface="+mj-lt"/>
            </a:endParaRPr>
          </a:p>
        </p:txBody>
      </p:sp>
      <p:sp>
        <p:nvSpPr>
          <p:cNvPr id="71" name="Shape 71"/>
          <p:cNvSpPr txBox="1">
            <a:spLocks noGrp="1"/>
          </p:cNvSpPr>
          <p:nvPr>
            <p:ph type="body" idx="1"/>
          </p:nvPr>
        </p:nvSpPr>
        <p:spPr>
          <a:xfrm>
            <a:off x="311700" y="1200150"/>
            <a:ext cx="4020457" cy="3416400"/>
          </a:xfrm>
          <a:prstGeom prst="rect">
            <a:avLst/>
          </a:prstGeom>
          <a:noFill/>
        </p:spPr>
        <p:txBody>
          <a:bodyPr lIns="91425" tIns="91425" rIns="91425" bIns="91425" anchor="t" anchorCtr="0">
            <a:noAutofit/>
          </a:bodyPr>
          <a:lstStyle/>
          <a:p>
            <a:pPr lvl="0" algn="ctr">
              <a:spcAft>
                <a:spcPts val="1200"/>
              </a:spcAft>
            </a:pPr>
            <a:r>
              <a:rPr lang="en-US" dirty="0" smtClean="0">
                <a:solidFill>
                  <a:schemeClr val="tx1"/>
                </a:solidFill>
                <a:latin typeface="+mn-lt"/>
              </a:rPr>
              <a:t>All DSG Projects Must:</a:t>
            </a:r>
          </a:p>
          <a:p>
            <a:pPr marL="285750" lvl="0" indent="-285750">
              <a:spcAft>
                <a:spcPts val="1200"/>
              </a:spcAft>
              <a:buFont typeface="Arial" charset="0"/>
              <a:buChar char="•"/>
            </a:pPr>
            <a:r>
              <a:rPr lang="en-US" dirty="0" smtClean="0">
                <a:solidFill>
                  <a:schemeClr val="tx1"/>
                </a:solidFill>
                <a:latin typeface="+mn-lt"/>
              </a:rPr>
              <a:t>Submit </a:t>
            </a:r>
            <a:r>
              <a:rPr lang="en-US" dirty="0">
                <a:solidFill>
                  <a:schemeClr val="tx1"/>
                </a:solidFill>
                <a:latin typeface="+mn-lt"/>
              </a:rPr>
              <a:t>a project </a:t>
            </a:r>
            <a:r>
              <a:rPr lang="en-US" dirty="0" smtClean="0">
                <a:solidFill>
                  <a:schemeClr val="tx1"/>
                </a:solidFill>
                <a:latin typeface="+mn-lt"/>
              </a:rPr>
              <a:t>proposal</a:t>
            </a:r>
          </a:p>
          <a:p>
            <a:pPr marL="285750" lvl="0" indent="-285750">
              <a:spcAft>
                <a:spcPts val="1200"/>
              </a:spcAft>
              <a:buFont typeface="Arial" charset="0"/>
              <a:buChar char="•"/>
            </a:pPr>
            <a:r>
              <a:rPr lang="en-US" dirty="0" smtClean="0">
                <a:solidFill>
                  <a:schemeClr val="tx1"/>
                </a:solidFill>
                <a:latin typeface="+mn-lt"/>
              </a:rPr>
              <a:t>Participate </a:t>
            </a:r>
            <a:r>
              <a:rPr lang="en-US" dirty="0">
                <a:solidFill>
                  <a:schemeClr val="tx1"/>
                </a:solidFill>
                <a:latin typeface="+mn-lt"/>
              </a:rPr>
              <a:t>in an intake </a:t>
            </a:r>
            <a:r>
              <a:rPr lang="en-US" dirty="0" smtClean="0">
                <a:solidFill>
                  <a:schemeClr val="tx1"/>
                </a:solidFill>
                <a:latin typeface="+mn-lt"/>
              </a:rPr>
              <a:t>interview</a:t>
            </a:r>
          </a:p>
          <a:p>
            <a:pPr marL="285750" lvl="0" indent="-285750">
              <a:spcAft>
                <a:spcPts val="1200"/>
              </a:spcAft>
              <a:buFont typeface="Arial" charset="0"/>
              <a:buChar char="•"/>
            </a:pPr>
            <a:r>
              <a:rPr lang="en-US" dirty="0">
                <a:solidFill>
                  <a:schemeClr val="tx1"/>
                </a:solidFill>
                <a:latin typeface="+mn-lt"/>
              </a:rPr>
              <a:t>W</a:t>
            </a:r>
            <a:r>
              <a:rPr lang="en-US" dirty="0" smtClean="0">
                <a:solidFill>
                  <a:schemeClr val="tx1"/>
                </a:solidFill>
                <a:latin typeface="+mn-lt"/>
              </a:rPr>
              <a:t>rite </a:t>
            </a:r>
            <a:r>
              <a:rPr lang="en-US" dirty="0">
                <a:solidFill>
                  <a:schemeClr val="tx1"/>
                </a:solidFill>
                <a:latin typeface="+mn-lt"/>
              </a:rPr>
              <a:t>a data management </a:t>
            </a:r>
            <a:r>
              <a:rPr lang="en-US" dirty="0" smtClean="0">
                <a:solidFill>
                  <a:schemeClr val="tx1"/>
                </a:solidFill>
                <a:latin typeface="+mn-lt"/>
              </a:rPr>
              <a:t>plan</a:t>
            </a:r>
          </a:p>
          <a:p>
            <a:pPr marL="285750" lvl="0" indent="-285750">
              <a:spcAft>
                <a:spcPts val="1200"/>
              </a:spcAft>
              <a:buFont typeface="Arial" charset="0"/>
              <a:buChar char="•"/>
            </a:pPr>
            <a:r>
              <a:rPr lang="en-US" dirty="0" smtClean="0">
                <a:solidFill>
                  <a:schemeClr val="tx1"/>
                </a:solidFill>
                <a:latin typeface="+mn-lt"/>
              </a:rPr>
              <a:t>Participate </a:t>
            </a:r>
            <a:r>
              <a:rPr lang="en-US" dirty="0">
                <a:solidFill>
                  <a:schemeClr val="tx1"/>
                </a:solidFill>
                <a:latin typeface="+mn-lt"/>
              </a:rPr>
              <a:t>in an annual check-in </a:t>
            </a:r>
            <a:r>
              <a:rPr lang="en-US" dirty="0" smtClean="0">
                <a:solidFill>
                  <a:schemeClr val="tx1"/>
                </a:solidFill>
                <a:latin typeface="+mn-lt"/>
              </a:rPr>
              <a:t>meeting</a:t>
            </a:r>
            <a:endParaRPr dirty="0">
              <a:solidFill>
                <a:schemeClr val="tx1"/>
              </a:solidFill>
              <a:latin typeface="+mn-lt"/>
            </a:endParaRPr>
          </a:p>
        </p:txBody>
      </p:sp>
      <p:sp>
        <p:nvSpPr>
          <p:cNvPr id="4" name="Oval 3"/>
          <p:cNvSpPr/>
          <p:nvPr/>
        </p:nvSpPr>
        <p:spPr>
          <a:xfrm>
            <a:off x="5381144" y="480445"/>
            <a:ext cx="1828800" cy="1828800"/>
          </a:xfrm>
          <a:prstGeom prst="ellipse">
            <a:avLst/>
          </a:prstGeom>
          <a:noFill/>
          <a:ln w="127000">
            <a:solidFill>
              <a:schemeClr val="accent5"/>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5771408" y="4258337"/>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mtClean="0"/>
              <a:t>Project Proposal</a:t>
            </a:r>
            <a:endParaRPr lang="en-US" dirty="0"/>
          </a:p>
        </p:txBody>
      </p:sp>
      <p:sp>
        <p:nvSpPr>
          <p:cNvPr id="20" name="Rounded Rectangle 19"/>
          <p:cNvSpPr/>
          <p:nvPr/>
        </p:nvSpPr>
        <p:spPr>
          <a:xfrm>
            <a:off x="5786237" y="3085627"/>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Intake Interview</a:t>
            </a:r>
            <a:endParaRPr lang="en-US" dirty="0"/>
          </a:p>
        </p:txBody>
      </p:sp>
      <p:sp>
        <p:nvSpPr>
          <p:cNvPr id="22" name="Rounded Rectangle 21"/>
          <p:cNvSpPr/>
          <p:nvPr/>
        </p:nvSpPr>
        <p:spPr>
          <a:xfrm>
            <a:off x="5448626" y="1898862"/>
            <a:ext cx="1693835"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Data Management Plan</a:t>
            </a:r>
            <a:endParaRPr lang="en-US" dirty="0"/>
          </a:p>
        </p:txBody>
      </p:sp>
      <p:sp>
        <p:nvSpPr>
          <p:cNvPr id="23" name="Rounded Rectangle 22"/>
          <p:cNvSpPr/>
          <p:nvPr/>
        </p:nvSpPr>
        <p:spPr>
          <a:xfrm>
            <a:off x="5776351" y="260564"/>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Annual Check-in</a:t>
            </a:r>
            <a:endParaRPr lang="en-US" dirty="0"/>
          </a:p>
        </p:txBody>
      </p:sp>
      <p:cxnSp>
        <p:nvCxnSpPr>
          <p:cNvPr id="8" name="Straight Connector 7"/>
          <p:cNvCxnSpPr/>
          <p:nvPr/>
        </p:nvCxnSpPr>
        <p:spPr>
          <a:xfrm flipH="1">
            <a:off x="6285658" y="3697141"/>
            <a:ext cx="6402" cy="556253"/>
          </a:xfrm>
          <a:prstGeom prst="line">
            <a:avLst/>
          </a:prstGeom>
          <a:ln w="63500">
            <a:solidFill>
              <a:schemeClr val="accent5"/>
            </a:solidFill>
            <a:headEnd type="stealth"/>
            <a:tailEnd type="none"/>
          </a:ln>
        </p:spPr>
        <p:style>
          <a:lnRef idx="1">
            <a:schemeClr val="accent5"/>
          </a:lnRef>
          <a:fillRef idx="0">
            <a:schemeClr val="accent5"/>
          </a:fillRef>
          <a:effectRef idx="0">
            <a:schemeClr val="accent5"/>
          </a:effectRef>
          <a:fontRef idx="minor">
            <a:schemeClr val="tx1"/>
          </a:fontRef>
        </p:style>
      </p:cxnSp>
      <p:cxnSp>
        <p:nvCxnSpPr>
          <p:cNvPr id="12" name="Straight Connector 11"/>
          <p:cNvCxnSpPr/>
          <p:nvPr/>
        </p:nvCxnSpPr>
        <p:spPr>
          <a:xfrm>
            <a:off x="6304606" y="2507932"/>
            <a:ext cx="0" cy="568273"/>
          </a:xfrm>
          <a:prstGeom prst="line">
            <a:avLst/>
          </a:prstGeom>
          <a:ln w="63500">
            <a:solidFill>
              <a:schemeClr val="accent5"/>
            </a:solidFill>
            <a:headEnd type="stealth"/>
            <a:tailEnd type="none"/>
          </a:ln>
        </p:spPr>
        <p:style>
          <a:lnRef idx="1">
            <a:schemeClr val="accent5"/>
          </a:lnRef>
          <a:fillRef idx="0">
            <a:schemeClr val="accent5"/>
          </a:fillRef>
          <a:effectRef idx="0">
            <a:schemeClr val="accent5"/>
          </a:effectRef>
          <a:fontRef idx="minor">
            <a:schemeClr val="tx1"/>
          </a:fontRef>
        </p:style>
      </p:cxnSp>
      <p:cxnSp>
        <p:nvCxnSpPr>
          <p:cNvPr id="14" name="Straight Connector 13"/>
          <p:cNvCxnSpPr/>
          <p:nvPr/>
        </p:nvCxnSpPr>
        <p:spPr>
          <a:xfrm>
            <a:off x="5382351" y="1142616"/>
            <a:ext cx="5068" cy="375099"/>
          </a:xfrm>
          <a:prstGeom prst="line">
            <a:avLst/>
          </a:prstGeom>
          <a:ln w="88900">
            <a:solidFill>
              <a:schemeClr val="accent5"/>
            </a:solidFill>
            <a:headEnd type="stealth" w="lg" len="lg"/>
            <a:tailEnd type="none"/>
          </a:ln>
        </p:spPr>
        <p:style>
          <a:lnRef idx="1">
            <a:schemeClr val="accent5"/>
          </a:lnRef>
          <a:fillRef idx="0">
            <a:schemeClr val="accent5"/>
          </a:fillRef>
          <a:effectRef idx="0">
            <a:schemeClr val="accent5"/>
          </a:effectRef>
          <a:fontRef idx="minor">
            <a:schemeClr val="tx1"/>
          </a:fontRef>
        </p:style>
      </p:cxnSp>
      <p:cxnSp>
        <p:nvCxnSpPr>
          <p:cNvPr id="24" name="Straight Connector 23"/>
          <p:cNvCxnSpPr/>
          <p:nvPr/>
        </p:nvCxnSpPr>
        <p:spPr>
          <a:xfrm flipV="1">
            <a:off x="7203296" y="1385740"/>
            <a:ext cx="3497" cy="239214"/>
          </a:xfrm>
          <a:prstGeom prst="line">
            <a:avLst/>
          </a:prstGeom>
          <a:ln w="88900">
            <a:solidFill>
              <a:schemeClr val="accent5"/>
            </a:solidFill>
            <a:headEnd type="stealth" w="lg" len="lg"/>
            <a:tailEnd type="non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9266048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Who We Are</a:t>
            </a:r>
            <a:endParaRPr lang="en" dirty="0">
              <a:solidFill>
                <a:schemeClr val="accent5"/>
              </a:solidFill>
              <a:latin typeface="+mj-l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26575" r="18215" b="8999"/>
          <a:stretch/>
        </p:blipFill>
        <p:spPr>
          <a:xfrm>
            <a:off x="3535051" y="1724657"/>
            <a:ext cx="5401559" cy="3191293"/>
          </a:xfrm>
          <a:prstGeom prst="rect">
            <a:avLst/>
          </a:prstGeom>
          <a:ln w="38100">
            <a:solidFill>
              <a:schemeClr val="tx2"/>
            </a:solidFill>
          </a:ln>
        </p:spPr>
      </p:pic>
      <p:sp>
        <p:nvSpPr>
          <p:cNvPr id="71" name="Shape 71"/>
          <p:cNvSpPr txBox="1">
            <a:spLocks noGrp="1"/>
          </p:cNvSpPr>
          <p:nvPr>
            <p:ph type="body" idx="1"/>
          </p:nvPr>
        </p:nvSpPr>
        <p:spPr>
          <a:xfrm>
            <a:off x="311700" y="1152475"/>
            <a:ext cx="8520600" cy="3416400"/>
          </a:xfrm>
          <a:prstGeom prst="rect">
            <a:avLst/>
          </a:prstGeom>
          <a:noFill/>
        </p:spPr>
        <p:txBody>
          <a:bodyPr lIns="91425" tIns="91425" rIns="91425" bIns="91425" anchor="t" anchorCtr="0">
            <a:noAutofit/>
          </a:bodyPr>
          <a:lstStyle/>
          <a:p>
            <a:pPr lvl="0">
              <a:spcAft>
                <a:spcPts val="0"/>
              </a:spcAft>
            </a:pPr>
            <a:r>
              <a:rPr lang="en-US" b="1" i="1" dirty="0" smtClean="0">
                <a:solidFill>
                  <a:schemeClr val="tx1"/>
                </a:solidFill>
                <a:latin typeface="+mn-lt"/>
              </a:rPr>
              <a:t>Northeastern University Libraries, Digital Scholarship Group</a:t>
            </a:r>
          </a:p>
          <a:p>
            <a:pPr lvl="0">
              <a:spcAft>
                <a:spcPts val="0"/>
              </a:spcAft>
            </a:pPr>
            <a:endParaRPr lang="en-US" dirty="0" smtClean="0">
              <a:solidFill>
                <a:schemeClr val="tx1"/>
              </a:solidFill>
              <a:latin typeface="+mn-lt"/>
            </a:endParaRPr>
          </a:p>
          <a:p>
            <a:pPr lvl="0">
              <a:spcAft>
                <a:spcPts val="0"/>
              </a:spcAft>
            </a:pPr>
            <a:endParaRPr lang="en-US" dirty="0" smtClean="0">
              <a:solidFill>
                <a:schemeClr val="tx1"/>
              </a:solidFill>
              <a:latin typeface="+mn-lt"/>
            </a:endParaRPr>
          </a:p>
          <a:p>
            <a:pPr marL="285750" lvl="0" indent="-285750">
              <a:spcAft>
                <a:spcPts val="0"/>
              </a:spcAft>
              <a:buFont typeface="Arial" charset="0"/>
              <a:buChar char="•"/>
            </a:pPr>
            <a:r>
              <a:rPr lang="en-US" dirty="0" smtClean="0">
                <a:solidFill>
                  <a:schemeClr val="tx1"/>
                </a:solidFill>
                <a:latin typeface="+mn-lt"/>
              </a:rPr>
              <a:t>Text </a:t>
            </a:r>
            <a:r>
              <a:rPr lang="en-US" dirty="0">
                <a:solidFill>
                  <a:schemeClr val="tx1"/>
                </a:solidFill>
                <a:latin typeface="+mn-lt"/>
              </a:rPr>
              <a:t>analysis and </a:t>
            </a:r>
            <a:r>
              <a:rPr lang="en-US" dirty="0" smtClean="0">
                <a:solidFill>
                  <a:schemeClr val="tx1"/>
                </a:solidFill>
                <a:latin typeface="+mn-lt"/>
              </a:rPr>
              <a:t>encoding</a:t>
            </a:r>
          </a:p>
          <a:p>
            <a:pPr marL="285750" lvl="0" indent="-285750">
              <a:spcAft>
                <a:spcPts val="0"/>
              </a:spcAft>
              <a:buFont typeface="Arial" charset="0"/>
              <a:buChar char="•"/>
            </a:pPr>
            <a:r>
              <a:rPr lang="en-US" dirty="0" smtClean="0">
                <a:solidFill>
                  <a:schemeClr val="tx1"/>
                </a:solidFill>
                <a:latin typeface="+mn-lt"/>
              </a:rPr>
              <a:t>GIS</a:t>
            </a:r>
          </a:p>
          <a:p>
            <a:pPr marL="285750" lvl="0" indent="-285750">
              <a:spcAft>
                <a:spcPts val="0"/>
              </a:spcAft>
              <a:buFont typeface="Arial" charset="0"/>
              <a:buChar char="•"/>
            </a:pPr>
            <a:r>
              <a:rPr lang="en-US" dirty="0" smtClean="0">
                <a:solidFill>
                  <a:schemeClr val="tx1"/>
                </a:solidFill>
                <a:latin typeface="+mn-lt"/>
              </a:rPr>
              <a:t>Data visualization</a:t>
            </a:r>
          </a:p>
          <a:p>
            <a:pPr marL="285750" lvl="0" indent="-285750">
              <a:spcAft>
                <a:spcPts val="0"/>
              </a:spcAft>
              <a:buFont typeface="Arial" charset="0"/>
              <a:buChar char="•"/>
            </a:pPr>
            <a:r>
              <a:rPr lang="en-US" dirty="0">
                <a:solidFill>
                  <a:schemeClr val="tx1"/>
                </a:solidFill>
                <a:latin typeface="+mn-lt"/>
              </a:rPr>
              <a:t>D</a:t>
            </a:r>
            <a:r>
              <a:rPr lang="en-US" dirty="0" smtClean="0">
                <a:solidFill>
                  <a:schemeClr val="tx1"/>
                </a:solidFill>
                <a:latin typeface="+mn-lt"/>
              </a:rPr>
              <a:t>ata management</a:t>
            </a:r>
          </a:p>
          <a:p>
            <a:pPr marL="285750" lvl="0" indent="-285750">
              <a:spcAft>
                <a:spcPts val="0"/>
              </a:spcAft>
              <a:buFont typeface="Arial" charset="0"/>
              <a:buChar char="•"/>
            </a:pPr>
            <a:r>
              <a:rPr lang="en-US" dirty="0">
                <a:solidFill>
                  <a:schemeClr val="tx1"/>
                </a:solidFill>
                <a:latin typeface="+mn-lt"/>
              </a:rPr>
              <a:t>R</a:t>
            </a:r>
            <a:r>
              <a:rPr lang="en-US" dirty="0" smtClean="0">
                <a:solidFill>
                  <a:schemeClr val="tx1"/>
                </a:solidFill>
                <a:latin typeface="+mn-lt"/>
              </a:rPr>
              <a:t>epository services</a:t>
            </a:r>
          </a:p>
          <a:p>
            <a:pPr marL="285750" lvl="0" indent="-285750">
              <a:spcAft>
                <a:spcPts val="0"/>
              </a:spcAft>
              <a:buFont typeface="Arial" charset="0"/>
              <a:buChar char="•"/>
            </a:pPr>
            <a:r>
              <a:rPr lang="en-US" dirty="0" smtClean="0">
                <a:solidFill>
                  <a:schemeClr val="tx1"/>
                </a:solidFill>
                <a:latin typeface="+mn-lt"/>
              </a:rPr>
              <a:t>Copyright guidance</a:t>
            </a:r>
          </a:p>
          <a:p>
            <a:pPr marL="285750" lvl="0" indent="-285750">
              <a:spcAft>
                <a:spcPts val="0"/>
              </a:spcAft>
              <a:buFont typeface="Arial" charset="0"/>
              <a:buChar char="•"/>
            </a:pPr>
            <a:r>
              <a:rPr lang="en-US" dirty="0">
                <a:solidFill>
                  <a:schemeClr val="tx1"/>
                </a:solidFill>
                <a:latin typeface="+mn-lt"/>
              </a:rPr>
              <a:t>S</a:t>
            </a:r>
            <a:r>
              <a:rPr lang="en-US" dirty="0" smtClean="0">
                <a:solidFill>
                  <a:schemeClr val="tx1"/>
                </a:solidFill>
                <a:latin typeface="+mn-lt"/>
              </a:rPr>
              <a:t>emantic </a:t>
            </a:r>
            <a:r>
              <a:rPr lang="en-US" dirty="0">
                <a:solidFill>
                  <a:schemeClr val="tx1"/>
                </a:solidFill>
                <a:latin typeface="+mn-lt"/>
              </a:rPr>
              <a:t>web services</a:t>
            </a:r>
            <a:endParaRPr dirty="0">
              <a:solidFill>
                <a:schemeClr val="tx1"/>
              </a:solidFill>
              <a:latin typeface="+mn-lt"/>
            </a:endParaRPr>
          </a:p>
        </p:txBody>
      </p:sp>
    </p:spTree>
    <p:extLst>
      <p:ext uri="{BB962C8B-B14F-4D97-AF65-F5344CB8AC3E}">
        <p14:creationId xmlns:p14="http://schemas.microsoft.com/office/powerpoint/2010/main" val="66902034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CERES Projects</a:t>
            </a:r>
            <a:endParaRPr lang="en" dirty="0">
              <a:solidFill>
                <a:schemeClr val="accent5"/>
              </a:solidFill>
              <a:latin typeface="+mj-lt"/>
            </a:endParaRPr>
          </a:p>
        </p:txBody>
      </p:sp>
      <p:sp>
        <p:nvSpPr>
          <p:cNvPr id="71" name="Shape 71"/>
          <p:cNvSpPr txBox="1">
            <a:spLocks noGrp="1"/>
          </p:cNvSpPr>
          <p:nvPr>
            <p:ph type="body" idx="1"/>
          </p:nvPr>
        </p:nvSpPr>
        <p:spPr>
          <a:xfrm>
            <a:off x="311700" y="956861"/>
            <a:ext cx="8520600" cy="3416400"/>
          </a:xfrm>
          <a:prstGeom prst="rect">
            <a:avLst/>
          </a:prstGeom>
        </p:spPr>
        <p:txBody>
          <a:bodyPr lIns="91425" tIns="91425" rIns="91425" bIns="91425" anchor="t" anchorCtr="0">
            <a:noAutofit/>
          </a:bodyPr>
          <a:lstStyle/>
          <a:p>
            <a:pPr lvl="0" algn="ctr"/>
            <a:r>
              <a:rPr lang="en-US" sz="2800" dirty="0">
                <a:solidFill>
                  <a:schemeClr val="accent4"/>
                </a:solidFill>
                <a:latin typeface="+mn-lt"/>
              </a:rPr>
              <a:t>goo.gl/</a:t>
            </a:r>
            <a:r>
              <a:rPr lang="en-US" sz="2800" dirty="0">
                <a:solidFill>
                  <a:schemeClr val="accent4"/>
                </a:solidFill>
                <a:latin typeface="Consolas" charset="0"/>
                <a:ea typeface="Consolas" charset="0"/>
                <a:cs typeface="Consolas" charset="0"/>
              </a:rPr>
              <a:t>D502a3</a:t>
            </a:r>
            <a:endParaRPr sz="2800" dirty="0">
              <a:solidFill>
                <a:schemeClr val="accent4"/>
              </a:solidFill>
              <a:latin typeface="Consolas" charset="0"/>
              <a:ea typeface="Consolas" charset="0"/>
              <a:cs typeface="Consolas" charset="0"/>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15693"/>
          <a:stretch/>
        </p:blipFill>
        <p:spPr>
          <a:xfrm>
            <a:off x="260615" y="1767129"/>
            <a:ext cx="2432304" cy="2288304"/>
          </a:xfrm>
          <a:prstGeom prst="rect">
            <a:avLst/>
          </a:prstGeom>
          <a:ln w="127000" cap="rnd">
            <a:noFill/>
          </a:ln>
          <a:effectLst>
            <a:outerShdw blurRad="50800" dist="76200" dir="10800000" algn="r" rotWithShape="0">
              <a:prstClr val="black">
                <a:alpha val="40000"/>
              </a:prstClr>
            </a:outerShdw>
            <a:reflection blurRad="292100" stA="50000" endA="275" endPos="27000" dist="101600" dir="5400000" sy="-100000" algn="bl" rotWithShape="0"/>
          </a:effectLst>
          <a:scene3d>
            <a:camera prst="orthographicFront">
              <a:rot lat="0" lon="0" rev="300000"/>
            </a:camera>
            <a:lightRig rig="threePt" dir="t"/>
          </a:scene3d>
        </p:spPr>
      </p:pic>
      <p:pic>
        <p:nvPicPr>
          <p:cNvPr id="27" name="Picture 26"/>
          <p:cNvPicPr>
            <a:picLocks noChangeAspect="1"/>
          </p:cNvPicPr>
          <p:nvPr/>
        </p:nvPicPr>
        <p:blipFill rotWithShape="1">
          <a:blip r:embed="rId4">
            <a:extLst>
              <a:ext uri="{28A0092B-C50C-407E-A947-70E740481C1C}">
                <a14:useLocalDpi xmlns:a14="http://schemas.microsoft.com/office/drawing/2010/main" val="0"/>
              </a:ext>
            </a:extLst>
          </a:blip>
          <a:srcRect r="43811" b="25310"/>
          <a:stretch/>
        </p:blipFill>
        <p:spPr>
          <a:xfrm>
            <a:off x="1179196" y="1896453"/>
            <a:ext cx="2769306" cy="228685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6" name="Picture 25"/>
          <p:cNvPicPr>
            <a:picLocks noChangeAspect="1"/>
          </p:cNvPicPr>
          <p:nvPr/>
        </p:nvPicPr>
        <p:blipFill rotWithShape="1">
          <a:blip r:embed="rId5">
            <a:extLst>
              <a:ext uri="{28A0092B-C50C-407E-A947-70E740481C1C}">
                <a14:useLocalDpi xmlns:a14="http://schemas.microsoft.com/office/drawing/2010/main" val="0"/>
              </a:ext>
            </a:extLst>
          </a:blip>
          <a:srcRect t="629" r="40105" b="24368"/>
          <a:stretch/>
        </p:blipFill>
        <p:spPr>
          <a:xfrm>
            <a:off x="2101471" y="2014760"/>
            <a:ext cx="2733862" cy="228600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31" name="Picture 30"/>
          <p:cNvPicPr>
            <a:picLocks noChangeAspect="1"/>
          </p:cNvPicPr>
          <p:nvPr/>
        </p:nvPicPr>
        <p:blipFill rotWithShape="1">
          <a:blip r:embed="rId6">
            <a:extLst>
              <a:ext uri="{28A0092B-C50C-407E-A947-70E740481C1C}">
                <a14:useLocalDpi xmlns:a14="http://schemas.microsoft.com/office/drawing/2010/main" val="0"/>
              </a:ext>
            </a:extLst>
          </a:blip>
          <a:srcRect r="6807" b="18402"/>
          <a:stretch/>
        </p:blipFill>
        <p:spPr>
          <a:xfrm>
            <a:off x="3006596" y="2118076"/>
            <a:ext cx="2760978" cy="2283285"/>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4" name="Picture 23"/>
          <p:cNvPicPr>
            <a:picLocks noChangeAspect="1"/>
          </p:cNvPicPr>
          <p:nvPr/>
        </p:nvPicPr>
        <p:blipFill rotWithShape="1">
          <a:blip r:embed="rId7">
            <a:extLst>
              <a:ext uri="{28A0092B-C50C-407E-A947-70E740481C1C}">
                <a14:useLocalDpi xmlns:a14="http://schemas.microsoft.com/office/drawing/2010/main" val="0"/>
              </a:ext>
            </a:extLst>
          </a:blip>
          <a:srcRect r="22977" b="25615"/>
          <a:stretch/>
        </p:blipFill>
        <p:spPr>
          <a:xfrm>
            <a:off x="3935558" y="2237671"/>
            <a:ext cx="2732666" cy="2283622"/>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3" name="Picture 22"/>
          <p:cNvPicPr>
            <a:picLocks noChangeAspect="1"/>
          </p:cNvPicPr>
          <p:nvPr/>
        </p:nvPicPr>
        <p:blipFill rotWithShape="1">
          <a:blip r:embed="rId8">
            <a:extLst>
              <a:ext uri="{28A0092B-C50C-407E-A947-70E740481C1C}">
                <a14:useLocalDpi xmlns:a14="http://schemas.microsoft.com/office/drawing/2010/main" val="0"/>
              </a:ext>
            </a:extLst>
          </a:blip>
          <a:srcRect l="1439" r="23022" b="21383"/>
          <a:stretch/>
        </p:blipFill>
        <p:spPr>
          <a:xfrm>
            <a:off x="4836087" y="2372421"/>
            <a:ext cx="2818150" cy="2286498"/>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17" name="Picture 16"/>
          <p:cNvPicPr>
            <a:picLocks noChangeAspect="1"/>
          </p:cNvPicPr>
          <p:nvPr/>
        </p:nvPicPr>
        <p:blipFill rotWithShape="1">
          <a:blip r:embed="rId9">
            <a:extLst>
              <a:ext uri="{28A0092B-C50C-407E-A947-70E740481C1C}">
                <a14:useLocalDpi xmlns:a14="http://schemas.microsoft.com/office/drawing/2010/main" val="0"/>
              </a:ext>
            </a:extLst>
          </a:blip>
          <a:srcRect l="3074" t="2479" r="9125" b="20034"/>
          <a:stretch/>
        </p:blipFill>
        <p:spPr>
          <a:xfrm>
            <a:off x="5753297" y="2481647"/>
            <a:ext cx="3099083" cy="2286229"/>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spTree>
    <p:extLst>
      <p:ext uri="{BB962C8B-B14F-4D97-AF65-F5344CB8AC3E}">
        <p14:creationId xmlns:p14="http://schemas.microsoft.com/office/powerpoint/2010/main" val="2889768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7" name="Shape 77"/>
          <p:cNvSpPr txBox="1">
            <a:spLocks noGrp="1"/>
          </p:cNvSpPr>
          <p:nvPr>
            <p:ph type="body" idx="1"/>
          </p:nvPr>
        </p:nvSpPr>
        <p:spPr>
          <a:xfrm>
            <a:off x="82531" y="1929524"/>
            <a:ext cx="3760470" cy="1284452"/>
          </a:xfrm>
          <a:prstGeom prst="rect">
            <a:avLst/>
          </a:prstGeom>
        </p:spPr>
        <p:txBody>
          <a:bodyPr lIns="91425" tIns="91425" rIns="91425" bIns="91425" anchor="t" anchorCtr="0">
            <a:noAutofit/>
          </a:bodyPr>
          <a:lstStyle/>
          <a:p>
            <a:pPr lvl="0" algn="ctr">
              <a:spcBef>
                <a:spcPts val="0"/>
              </a:spcBef>
              <a:spcAft>
                <a:spcPts val="0"/>
              </a:spcAft>
              <a:buNone/>
            </a:pPr>
            <a:r>
              <a:rPr lang="en-US" sz="2400" dirty="0" smtClean="0">
                <a:solidFill>
                  <a:schemeClr val="tx1"/>
                </a:solidFill>
                <a:latin typeface="+mn-lt"/>
              </a:rPr>
              <a:t>Early Black Boston</a:t>
            </a:r>
          </a:p>
          <a:p>
            <a:pPr lvl="0" algn="ctr">
              <a:spcBef>
                <a:spcPts val="0"/>
              </a:spcBef>
              <a:spcAft>
                <a:spcPts val="0"/>
              </a:spcAft>
              <a:buNone/>
            </a:pPr>
            <a:r>
              <a:rPr lang="en-US" sz="2400" dirty="0" smtClean="0">
                <a:solidFill>
                  <a:schemeClr val="tx1"/>
                </a:solidFill>
                <a:latin typeface="+mn-lt"/>
              </a:rPr>
              <a:t>Digital Almanac</a:t>
            </a:r>
          </a:p>
          <a:p>
            <a:pPr lvl="0" algn="ctr">
              <a:spcBef>
                <a:spcPts val="0"/>
              </a:spcBef>
              <a:spcAft>
                <a:spcPts val="0"/>
              </a:spcAft>
              <a:buNone/>
            </a:pPr>
            <a:r>
              <a:rPr lang="en-US" sz="1600" dirty="0" smtClean="0">
                <a:solidFill>
                  <a:schemeClr val="tx1"/>
                </a:solidFill>
                <a:latin typeface="+mn-lt"/>
              </a:rPr>
              <a:t>(not yet public)</a:t>
            </a:r>
          </a:p>
          <a:p>
            <a:pPr lvl="0" algn="ctr">
              <a:spcBef>
                <a:spcPts val="0"/>
              </a:spcBef>
              <a:buNone/>
            </a:pPr>
            <a:endParaRPr lang="en-US" dirty="0">
              <a:solidFill>
                <a:schemeClr val="tx1"/>
              </a:solidFill>
              <a:latin typeface="+mn-lt"/>
            </a:endParaRPr>
          </a:p>
        </p:txBody>
      </p:sp>
      <p:pic>
        <p:nvPicPr>
          <p:cNvPr id="78" name="Shape 78" descr="Open Chromebook laptop computer"/>
          <p:cNvPicPr preferRelativeResize="0"/>
          <p:nvPr/>
        </p:nvPicPr>
        <p:blipFill>
          <a:blip r:embed="rId3">
            <a:alphaModFix/>
          </a:blip>
          <a:stretch>
            <a:fillRect/>
          </a:stretch>
        </p:blipFill>
        <p:spPr>
          <a:xfrm>
            <a:off x="3390125" y="1083262"/>
            <a:ext cx="5591976" cy="3315999"/>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764" t="3013" r="2969" b="33528"/>
          <a:stretch/>
        </p:blipFill>
        <p:spPr>
          <a:xfrm>
            <a:off x="4065400" y="1246645"/>
            <a:ext cx="4215538" cy="2650210"/>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7" name="Shape 77"/>
          <p:cNvSpPr txBox="1">
            <a:spLocks noGrp="1"/>
          </p:cNvSpPr>
          <p:nvPr>
            <p:ph type="body" idx="1"/>
          </p:nvPr>
        </p:nvSpPr>
        <p:spPr>
          <a:xfrm>
            <a:off x="0" y="1847325"/>
            <a:ext cx="3874770" cy="1448850"/>
          </a:xfrm>
          <a:prstGeom prst="rect">
            <a:avLst/>
          </a:prstGeom>
        </p:spPr>
        <p:txBody>
          <a:bodyPr lIns="91425" tIns="91425" rIns="91425" bIns="91425" anchor="t" anchorCtr="0">
            <a:noAutofit/>
          </a:bodyPr>
          <a:lstStyle/>
          <a:p>
            <a:pPr lvl="0" algn="ctr">
              <a:lnSpc>
                <a:spcPct val="100000"/>
              </a:lnSpc>
              <a:spcAft>
                <a:spcPts val="0"/>
              </a:spcAft>
            </a:pPr>
            <a:r>
              <a:rPr lang="en-US" sz="2400" dirty="0">
                <a:solidFill>
                  <a:schemeClr val="tx1"/>
                </a:solidFill>
                <a:latin typeface="+mn-lt"/>
              </a:rPr>
              <a:t>A Proud </a:t>
            </a:r>
            <a:r>
              <a:rPr lang="en-US" sz="2400" dirty="0" smtClean="0">
                <a:solidFill>
                  <a:schemeClr val="tx1"/>
                </a:solidFill>
                <a:latin typeface="+mn-lt"/>
              </a:rPr>
              <a:t>Past: Boston-</a:t>
            </a:r>
            <a:r>
              <a:rPr lang="en-US" sz="2400" dirty="0" err="1" smtClean="0">
                <a:solidFill>
                  <a:schemeClr val="tx1"/>
                </a:solidFill>
                <a:latin typeface="+mn-lt"/>
              </a:rPr>
              <a:t>Bouvé</a:t>
            </a:r>
            <a:r>
              <a:rPr lang="en-US" sz="2400" dirty="0" smtClean="0">
                <a:solidFill>
                  <a:schemeClr val="tx1"/>
                </a:solidFill>
                <a:latin typeface="+mn-lt"/>
              </a:rPr>
              <a:t> </a:t>
            </a:r>
            <a:r>
              <a:rPr lang="en-US" sz="2400" dirty="0">
                <a:solidFill>
                  <a:schemeClr val="tx1"/>
                </a:solidFill>
                <a:latin typeface="+mn-lt"/>
              </a:rPr>
              <a:t>College, </a:t>
            </a:r>
            <a:r>
              <a:rPr lang="en-US" sz="2400" dirty="0" smtClean="0">
                <a:solidFill>
                  <a:schemeClr val="tx1"/>
                </a:solidFill>
                <a:latin typeface="+mn-lt"/>
              </a:rPr>
              <a:t>1913-1981</a:t>
            </a:r>
          </a:p>
          <a:p>
            <a:pPr lvl="0" algn="ctr">
              <a:lnSpc>
                <a:spcPct val="100000"/>
              </a:lnSpc>
              <a:spcAft>
                <a:spcPts val="0"/>
              </a:spcAft>
            </a:pPr>
            <a:endParaRPr lang="en-US" sz="1800" dirty="0" smtClean="0">
              <a:latin typeface="+mn-lt"/>
            </a:endParaRPr>
          </a:p>
          <a:p>
            <a:pPr lvl="0" algn="ctr">
              <a:lnSpc>
                <a:spcPct val="100000"/>
              </a:lnSpc>
              <a:spcAft>
                <a:spcPts val="0"/>
              </a:spcAft>
            </a:pPr>
            <a:r>
              <a:rPr lang="en-US" sz="1600" dirty="0">
                <a:solidFill>
                  <a:schemeClr val="accent4"/>
                </a:solidFill>
                <a:latin typeface="+mn-lt"/>
              </a:rPr>
              <a:t>http://</a:t>
            </a:r>
            <a:r>
              <a:rPr lang="en-US" sz="1600" dirty="0" err="1">
                <a:solidFill>
                  <a:schemeClr val="accent4"/>
                </a:solidFill>
                <a:latin typeface="+mn-lt"/>
              </a:rPr>
              <a:t>aproudpast.library.northeastern.edu</a:t>
            </a:r>
            <a:r>
              <a:rPr lang="en-US" sz="1600" dirty="0">
                <a:solidFill>
                  <a:schemeClr val="accent4"/>
                </a:solidFill>
                <a:latin typeface="+mn-lt"/>
              </a:rPr>
              <a:t>/</a:t>
            </a:r>
          </a:p>
        </p:txBody>
      </p:sp>
      <p:pic>
        <p:nvPicPr>
          <p:cNvPr id="78" name="Shape 78" descr="Open Chromebook laptop computer"/>
          <p:cNvPicPr preferRelativeResize="0"/>
          <p:nvPr/>
        </p:nvPicPr>
        <p:blipFill>
          <a:blip r:embed="rId3">
            <a:alphaModFix/>
          </a:blip>
          <a:stretch>
            <a:fillRect/>
          </a:stretch>
        </p:blipFill>
        <p:spPr>
          <a:xfrm>
            <a:off x="3401555" y="1087523"/>
            <a:ext cx="5591976" cy="3315999"/>
          </a:xfrm>
          <a:prstGeom prst="rect">
            <a:avLst/>
          </a:prstGeom>
          <a:noFill/>
          <a:ln>
            <a:noFill/>
          </a:ln>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t="6930" b="21055"/>
          <a:stretch/>
        </p:blipFill>
        <p:spPr>
          <a:xfrm>
            <a:off x="3971506" y="1266405"/>
            <a:ext cx="4390021" cy="2610689"/>
          </a:xfrm>
          <a:prstGeom prst="rect">
            <a:avLst/>
          </a:prstGeom>
        </p:spPr>
      </p:pic>
    </p:spTree>
    <p:extLst>
      <p:ext uri="{BB962C8B-B14F-4D97-AF65-F5344CB8AC3E}">
        <p14:creationId xmlns:p14="http://schemas.microsoft.com/office/powerpoint/2010/main" val="20622601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7" name="Shape 77"/>
          <p:cNvSpPr txBox="1">
            <a:spLocks noGrp="1"/>
          </p:cNvSpPr>
          <p:nvPr>
            <p:ph type="body" idx="1"/>
          </p:nvPr>
        </p:nvSpPr>
        <p:spPr>
          <a:xfrm>
            <a:off x="137160" y="2100690"/>
            <a:ext cx="3680460" cy="942120"/>
          </a:xfrm>
          <a:prstGeom prst="rect">
            <a:avLst/>
          </a:prstGeom>
        </p:spPr>
        <p:txBody>
          <a:bodyPr lIns="91425" tIns="91425" rIns="91425" bIns="91425" anchor="t" anchorCtr="0">
            <a:noAutofit/>
          </a:bodyPr>
          <a:lstStyle/>
          <a:p>
            <a:pPr lvl="0" algn="ctr">
              <a:spcAft>
                <a:spcPts val="0"/>
              </a:spcAft>
            </a:pPr>
            <a:r>
              <a:rPr lang="en-US" sz="2400" dirty="0" smtClean="0">
                <a:solidFill>
                  <a:schemeClr val="tx1"/>
                </a:solidFill>
                <a:latin typeface="+mn-lt"/>
              </a:rPr>
              <a:t>The Catskills Institute</a:t>
            </a:r>
          </a:p>
          <a:p>
            <a:pPr lvl="0" algn="ctr">
              <a:spcAft>
                <a:spcPts val="0"/>
              </a:spcAft>
            </a:pPr>
            <a:r>
              <a:rPr lang="en-US" sz="1600" dirty="0">
                <a:solidFill>
                  <a:schemeClr val="accent4"/>
                </a:solidFill>
                <a:latin typeface="+mn-lt"/>
              </a:rPr>
              <a:t>http://</a:t>
            </a:r>
            <a:r>
              <a:rPr lang="en-US" sz="1600" dirty="0" err="1">
                <a:solidFill>
                  <a:schemeClr val="accent4"/>
                </a:solidFill>
                <a:latin typeface="+mn-lt"/>
              </a:rPr>
              <a:t>catskillsinstitute.northeastern.edu</a:t>
            </a:r>
            <a:r>
              <a:rPr lang="en-US" sz="1600" dirty="0">
                <a:solidFill>
                  <a:schemeClr val="accent4"/>
                </a:solidFill>
                <a:latin typeface="+mn-lt"/>
              </a:rPr>
              <a:t>/</a:t>
            </a:r>
          </a:p>
        </p:txBody>
      </p:sp>
      <p:pic>
        <p:nvPicPr>
          <p:cNvPr id="78" name="Shape 78" descr="Open Chromebook laptop computer"/>
          <p:cNvPicPr preferRelativeResize="0"/>
          <p:nvPr/>
        </p:nvPicPr>
        <p:blipFill>
          <a:blip r:embed="rId3">
            <a:alphaModFix/>
          </a:blip>
          <a:stretch>
            <a:fillRect/>
          </a:stretch>
        </p:blipFill>
        <p:spPr>
          <a:xfrm>
            <a:off x="3447275" y="1097307"/>
            <a:ext cx="5591976" cy="3315999"/>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b="38724"/>
          <a:stretch/>
        </p:blipFill>
        <p:spPr>
          <a:xfrm>
            <a:off x="4049054" y="1245192"/>
            <a:ext cx="4312177" cy="2653116"/>
          </a:xfrm>
          <a:prstGeom prst="rect">
            <a:avLst/>
          </a:prstGeom>
        </p:spPr>
      </p:pic>
    </p:spTree>
    <p:extLst>
      <p:ext uri="{BB962C8B-B14F-4D97-AF65-F5344CB8AC3E}">
        <p14:creationId xmlns:p14="http://schemas.microsoft.com/office/powerpoint/2010/main" val="10188065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Collaborative Development Principles</a:t>
            </a:r>
            <a:endParaRPr lang="en" dirty="0">
              <a:solidFill>
                <a:schemeClr val="accent5"/>
              </a:solidFill>
              <a:latin typeface="+mj-lt"/>
            </a:endParaRPr>
          </a:p>
        </p:txBody>
      </p:sp>
      <p:sp>
        <p:nvSpPr>
          <p:cNvPr id="71" name="Shape 71"/>
          <p:cNvSpPr txBox="1">
            <a:spLocks noGrp="1"/>
          </p:cNvSpPr>
          <p:nvPr>
            <p:ph type="body" idx="1"/>
          </p:nvPr>
        </p:nvSpPr>
        <p:spPr>
          <a:xfrm>
            <a:off x="650475" y="1658553"/>
            <a:ext cx="7843051" cy="2036754"/>
          </a:xfrm>
          <a:prstGeom prst="rect">
            <a:avLst/>
          </a:prstGeom>
        </p:spPr>
        <p:txBody>
          <a:bodyPr lIns="91425" tIns="91425" rIns="91425" bIns="91425" anchor="t" anchorCtr="0">
            <a:noAutofit/>
          </a:bodyPr>
          <a:lstStyle/>
          <a:p>
            <a:pPr marL="342900" lvl="0" indent="-342900" rtl="0">
              <a:spcBef>
                <a:spcPts val="0"/>
              </a:spcBef>
              <a:spcAft>
                <a:spcPts val="2200"/>
              </a:spcAft>
              <a:buClr>
                <a:schemeClr val="tx1"/>
              </a:buClr>
              <a:buFont typeface="+mj-lt"/>
              <a:buAutoNum type="arabicPeriod"/>
            </a:pPr>
            <a:r>
              <a:rPr lang="en-US" sz="2800" dirty="0" smtClean="0">
                <a:solidFill>
                  <a:schemeClr val="tx1"/>
                </a:solidFill>
                <a:latin typeface="+mn-lt"/>
              </a:rPr>
              <a:t>Support systems, not individual projects</a:t>
            </a:r>
            <a:r>
              <a:rPr lang="en-US" sz="2800" dirty="0" smtClean="0">
                <a:solidFill>
                  <a:schemeClr val="tx1"/>
                </a:solidFill>
                <a:latin typeface="+mn-lt"/>
              </a:rPr>
              <a:t>. </a:t>
            </a:r>
            <a:r>
              <a:rPr lang="en-US" sz="2800" dirty="0" smtClean="0">
                <a:solidFill>
                  <a:schemeClr val="accent5"/>
                </a:solidFill>
                <a:latin typeface="+mn-lt"/>
              </a:rPr>
              <a:t>✓</a:t>
            </a:r>
            <a:endParaRPr lang="en-US" sz="2800" dirty="0" smtClean="0">
              <a:solidFill>
                <a:schemeClr val="accent5"/>
              </a:solidFill>
              <a:latin typeface="+mn-lt"/>
            </a:endParaRPr>
          </a:p>
          <a:p>
            <a:pPr marL="342900" lvl="0" indent="-342900">
              <a:buClr>
                <a:schemeClr val="tx1"/>
              </a:buClr>
              <a:buFont typeface="+mj-lt"/>
              <a:buAutoNum type="arabicPeriod"/>
            </a:pPr>
            <a:r>
              <a:rPr lang="en-US" sz="2800" dirty="0" smtClean="0">
                <a:solidFill>
                  <a:schemeClr val="tx1"/>
                </a:solidFill>
                <a:latin typeface="+mn-lt"/>
              </a:rPr>
              <a:t>Materials should be </a:t>
            </a:r>
            <a:r>
              <a:rPr lang="en-US" sz="2800" dirty="0" err="1" smtClean="0">
                <a:solidFill>
                  <a:schemeClr val="tx1"/>
                </a:solidFill>
                <a:latin typeface="+mn-lt"/>
              </a:rPr>
              <a:t>curatable</a:t>
            </a:r>
            <a:r>
              <a:rPr lang="en-US" sz="2800" dirty="0" smtClean="0">
                <a:solidFill>
                  <a:schemeClr val="tx1"/>
                </a:solidFill>
                <a:latin typeface="+mn-lt"/>
              </a:rPr>
              <a:t> and usable</a:t>
            </a:r>
            <a:r>
              <a:rPr lang="en-US" sz="2800" dirty="0" smtClean="0">
                <a:solidFill>
                  <a:schemeClr val="tx1"/>
                </a:solidFill>
                <a:latin typeface="+mn-lt"/>
              </a:rPr>
              <a:t>. </a:t>
            </a:r>
            <a:r>
              <a:rPr lang="en-US" sz="2800" dirty="0">
                <a:solidFill>
                  <a:schemeClr val="accent5"/>
                </a:solidFill>
              </a:rPr>
              <a:t>✓</a:t>
            </a:r>
            <a:endParaRPr lang="en-US" sz="2800" dirty="0" smtClean="0">
              <a:solidFill>
                <a:schemeClr val="tx1"/>
              </a:solidFill>
              <a:latin typeface="+mn-lt"/>
            </a:endParaRPr>
          </a:p>
          <a:p>
            <a:pPr marL="342900" lvl="0" indent="-342900">
              <a:buClr>
                <a:schemeClr val="tx1"/>
              </a:buClr>
              <a:buFont typeface="+mj-lt"/>
              <a:buAutoNum type="arabicPeriod"/>
            </a:pPr>
            <a:r>
              <a:rPr lang="en-US" sz="2800" dirty="0" smtClean="0">
                <a:solidFill>
                  <a:schemeClr val="tx1"/>
                </a:solidFill>
                <a:latin typeface="+mn-lt"/>
              </a:rPr>
              <a:t>Development is a shared research undertaking</a:t>
            </a:r>
            <a:r>
              <a:rPr lang="en-US" sz="2800" dirty="0" smtClean="0">
                <a:solidFill>
                  <a:schemeClr val="tx1"/>
                </a:solidFill>
                <a:latin typeface="+mn-lt"/>
              </a:rPr>
              <a:t>. </a:t>
            </a:r>
            <a:r>
              <a:rPr lang="en-US" sz="2800" dirty="0">
                <a:solidFill>
                  <a:schemeClr val="accent5"/>
                </a:solidFill>
              </a:rPr>
              <a:t>✓</a:t>
            </a:r>
            <a:endParaRPr lang="en-US" sz="2800" dirty="0">
              <a:solidFill>
                <a:schemeClr val="tx1"/>
              </a:solidFill>
              <a:latin typeface="+mn-lt"/>
            </a:endParaRPr>
          </a:p>
        </p:txBody>
      </p:sp>
    </p:spTree>
    <p:extLst>
      <p:ext uri="{BB962C8B-B14F-4D97-AF65-F5344CB8AC3E}">
        <p14:creationId xmlns:p14="http://schemas.microsoft.com/office/powerpoint/2010/main" val="189835859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15693"/>
          <a:stretch/>
        </p:blipFill>
        <p:spPr>
          <a:xfrm>
            <a:off x="263167" y="1465424"/>
            <a:ext cx="2432304" cy="2288304"/>
          </a:xfrm>
          <a:prstGeom prst="rect">
            <a:avLst/>
          </a:prstGeom>
          <a:ln w="127000" cap="rnd">
            <a:noFill/>
          </a:ln>
          <a:effectLst>
            <a:outerShdw blurRad="50800" dist="76200" dir="10800000" algn="r" rotWithShape="0">
              <a:prstClr val="black">
                <a:alpha val="40000"/>
              </a:prstClr>
            </a:outerShdw>
            <a:reflection blurRad="292100" stA="50000" endA="275" endPos="27000" dist="101600" dir="5400000" sy="-100000" algn="bl" rotWithShape="0"/>
          </a:effectLst>
          <a:scene3d>
            <a:camera prst="orthographicFront">
              <a:rot lat="0" lon="0" rev="300000"/>
            </a:camera>
            <a:lightRig rig="threePt" dir="t"/>
          </a:scene3d>
        </p:spPr>
      </p:pic>
      <p:pic>
        <p:nvPicPr>
          <p:cNvPr id="27" name="Picture 26"/>
          <p:cNvPicPr>
            <a:picLocks noChangeAspect="1"/>
          </p:cNvPicPr>
          <p:nvPr/>
        </p:nvPicPr>
        <p:blipFill rotWithShape="1">
          <a:blip r:embed="rId4">
            <a:extLst>
              <a:ext uri="{28A0092B-C50C-407E-A947-70E740481C1C}">
                <a14:useLocalDpi xmlns:a14="http://schemas.microsoft.com/office/drawing/2010/main" val="0"/>
              </a:ext>
            </a:extLst>
          </a:blip>
          <a:srcRect r="43811" b="25310"/>
          <a:stretch/>
        </p:blipFill>
        <p:spPr>
          <a:xfrm>
            <a:off x="1181748" y="1594748"/>
            <a:ext cx="2769306" cy="228685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6" name="Picture 25"/>
          <p:cNvPicPr>
            <a:picLocks noChangeAspect="1"/>
          </p:cNvPicPr>
          <p:nvPr/>
        </p:nvPicPr>
        <p:blipFill rotWithShape="1">
          <a:blip r:embed="rId5">
            <a:extLst>
              <a:ext uri="{28A0092B-C50C-407E-A947-70E740481C1C}">
                <a14:useLocalDpi xmlns:a14="http://schemas.microsoft.com/office/drawing/2010/main" val="0"/>
              </a:ext>
            </a:extLst>
          </a:blip>
          <a:srcRect t="629" r="40105" b="24368"/>
          <a:stretch/>
        </p:blipFill>
        <p:spPr>
          <a:xfrm>
            <a:off x="2104023" y="1713055"/>
            <a:ext cx="2733862" cy="228600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31" name="Picture 30"/>
          <p:cNvPicPr>
            <a:picLocks noChangeAspect="1"/>
          </p:cNvPicPr>
          <p:nvPr/>
        </p:nvPicPr>
        <p:blipFill rotWithShape="1">
          <a:blip r:embed="rId6">
            <a:extLst>
              <a:ext uri="{28A0092B-C50C-407E-A947-70E740481C1C}">
                <a14:useLocalDpi xmlns:a14="http://schemas.microsoft.com/office/drawing/2010/main" val="0"/>
              </a:ext>
            </a:extLst>
          </a:blip>
          <a:srcRect r="6807" b="18402"/>
          <a:stretch/>
        </p:blipFill>
        <p:spPr>
          <a:xfrm>
            <a:off x="3009148" y="1816371"/>
            <a:ext cx="2760978" cy="2283285"/>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4" name="Picture 23"/>
          <p:cNvPicPr>
            <a:picLocks noChangeAspect="1"/>
          </p:cNvPicPr>
          <p:nvPr/>
        </p:nvPicPr>
        <p:blipFill rotWithShape="1">
          <a:blip r:embed="rId7">
            <a:extLst>
              <a:ext uri="{28A0092B-C50C-407E-A947-70E740481C1C}">
                <a14:useLocalDpi xmlns:a14="http://schemas.microsoft.com/office/drawing/2010/main" val="0"/>
              </a:ext>
            </a:extLst>
          </a:blip>
          <a:srcRect r="22977" b="25615"/>
          <a:stretch/>
        </p:blipFill>
        <p:spPr>
          <a:xfrm>
            <a:off x="3938110" y="1935966"/>
            <a:ext cx="2732666" cy="2283622"/>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3" name="Picture 22"/>
          <p:cNvPicPr>
            <a:picLocks noChangeAspect="1"/>
          </p:cNvPicPr>
          <p:nvPr/>
        </p:nvPicPr>
        <p:blipFill rotWithShape="1">
          <a:blip r:embed="rId8">
            <a:extLst>
              <a:ext uri="{28A0092B-C50C-407E-A947-70E740481C1C}">
                <a14:useLocalDpi xmlns:a14="http://schemas.microsoft.com/office/drawing/2010/main" val="0"/>
              </a:ext>
            </a:extLst>
          </a:blip>
          <a:srcRect l="1439" r="23022" b="21383"/>
          <a:stretch/>
        </p:blipFill>
        <p:spPr>
          <a:xfrm>
            <a:off x="4838639" y="2070716"/>
            <a:ext cx="2818150" cy="2286498"/>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17" name="Picture 16"/>
          <p:cNvPicPr>
            <a:picLocks noChangeAspect="1"/>
          </p:cNvPicPr>
          <p:nvPr/>
        </p:nvPicPr>
        <p:blipFill rotWithShape="1">
          <a:blip r:embed="rId9">
            <a:extLst>
              <a:ext uri="{28A0092B-C50C-407E-A947-70E740481C1C}">
                <a14:useLocalDpi xmlns:a14="http://schemas.microsoft.com/office/drawing/2010/main" val="0"/>
              </a:ext>
            </a:extLst>
          </a:blip>
          <a:srcRect l="3074" t="2479" r="9125" b="20034"/>
          <a:stretch/>
        </p:blipFill>
        <p:spPr>
          <a:xfrm>
            <a:off x="5755849" y="2179942"/>
            <a:ext cx="3099083" cy="2286229"/>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sp>
        <p:nvSpPr>
          <p:cNvPr id="9" name="Shape 71"/>
          <p:cNvSpPr txBox="1">
            <a:spLocks noGrp="1"/>
          </p:cNvSpPr>
          <p:nvPr>
            <p:ph type="body" idx="1"/>
          </p:nvPr>
        </p:nvSpPr>
        <p:spPr>
          <a:xfrm>
            <a:off x="320578" y="495222"/>
            <a:ext cx="8520600" cy="3416400"/>
          </a:xfrm>
          <a:prstGeom prst="rect">
            <a:avLst/>
          </a:prstGeom>
        </p:spPr>
        <p:txBody>
          <a:bodyPr lIns="91425" tIns="91425" rIns="91425" bIns="91425" anchor="t" anchorCtr="0">
            <a:noAutofit/>
          </a:bodyPr>
          <a:lstStyle/>
          <a:p>
            <a:pPr lvl="0" algn="ctr"/>
            <a:r>
              <a:rPr lang="en-US" sz="2800" dirty="0">
                <a:solidFill>
                  <a:schemeClr val="accent4"/>
                </a:solidFill>
                <a:latin typeface="+mn-lt"/>
              </a:rPr>
              <a:t>goo.gl/</a:t>
            </a:r>
            <a:r>
              <a:rPr lang="en-US" sz="2800" dirty="0">
                <a:solidFill>
                  <a:schemeClr val="accent4"/>
                </a:solidFill>
                <a:latin typeface="Consolas" charset="0"/>
                <a:ea typeface="Consolas" charset="0"/>
                <a:cs typeface="Consolas" charset="0"/>
              </a:rPr>
              <a:t>D502a3</a:t>
            </a:r>
            <a:endParaRPr sz="2800" dirty="0">
              <a:solidFill>
                <a:schemeClr val="accent4"/>
              </a:solidFill>
              <a:latin typeface="Consolas" charset="0"/>
              <a:ea typeface="Consolas" charset="0"/>
              <a:cs typeface="Consolas" charset="0"/>
            </a:endParaRPr>
          </a:p>
        </p:txBody>
      </p:sp>
    </p:spTree>
    <p:extLst>
      <p:ext uri="{BB962C8B-B14F-4D97-AF65-F5344CB8AC3E}">
        <p14:creationId xmlns:p14="http://schemas.microsoft.com/office/powerpoint/2010/main" val="24599856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5"/>
                </a:solidFill>
                <a:latin typeface="+mj-lt"/>
              </a:rPr>
              <a:t>Questions?</a:t>
            </a:r>
            <a:endParaRPr lang="en-US" dirty="0">
              <a:solidFill>
                <a:schemeClr val="accent5"/>
              </a:solidFill>
              <a:latin typeface="+mj-lt"/>
            </a:endParaRPr>
          </a:p>
        </p:txBody>
      </p:sp>
      <p:sp>
        <p:nvSpPr>
          <p:cNvPr id="3" name="Text Placeholder 2"/>
          <p:cNvSpPr>
            <a:spLocks noGrp="1"/>
          </p:cNvSpPr>
          <p:nvPr>
            <p:ph type="body" idx="1"/>
          </p:nvPr>
        </p:nvSpPr>
        <p:spPr>
          <a:xfrm>
            <a:off x="311699" y="1152475"/>
            <a:ext cx="8179157" cy="3416400"/>
          </a:xfrm>
        </p:spPr>
        <p:txBody>
          <a:bodyPr/>
          <a:lstStyle/>
          <a:p>
            <a:r>
              <a:rPr lang="en-US" sz="2400" u="sng" dirty="0" smtClean="0">
                <a:solidFill>
                  <a:schemeClr val="accent5"/>
                </a:solidFill>
                <a:latin typeface="+mj-lt"/>
                <a:ea typeface="Corbel" charset="0"/>
                <a:cs typeface="Corbel" charset="0"/>
              </a:rPr>
              <a:t>Resources</a:t>
            </a:r>
          </a:p>
          <a:p>
            <a:pPr>
              <a:spcAft>
                <a:spcPts val="0"/>
              </a:spcAft>
            </a:pPr>
            <a:r>
              <a:rPr lang="en-US" sz="2000" dirty="0" smtClean="0">
                <a:latin typeface="+mn-lt"/>
                <a:ea typeface="Corbel" charset="0"/>
                <a:cs typeface="Corbel" charset="0"/>
              </a:rPr>
              <a:t>  </a:t>
            </a:r>
            <a:r>
              <a:rPr lang="en-US" sz="2000" dirty="0" smtClean="0">
                <a:solidFill>
                  <a:schemeClr val="tx1"/>
                </a:solidFill>
                <a:latin typeface="+mn-lt"/>
                <a:ea typeface="Corbel" charset="0"/>
                <a:cs typeface="Corbel" charset="0"/>
              </a:rPr>
              <a:t>About CERES</a:t>
            </a:r>
          </a:p>
          <a:p>
            <a:pPr>
              <a:spcAft>
                <a:spcPts val="0"/>
              </a:spcAft>
            </a:pPr>
            <a:r>
              <a:rPr lang="en-US" sz="1800" dirty="0">
                <a:solidFill>
                  <a:schemeClr val="accent4"/>
                </a:solidFill>
                <a:latin typeface="+mn-lt"/>
                <a:ea typeface="Corbel" charset="0"/>
                <a:cs typeface="Corbel" charset="0"/>
              </a:rPr>
              <a:t> </a:t>
            </a:r>
            <a:r>
              <a:rPr lang="en-US" sz="1800" dirty="0" smtClean="0">
                <a:solidFill>
                  <a:schemeClr val="accent4"/>
                </a:solidFill>
                <a:latin typeface="+mn-lt"/>
                <a:ea typeface="Corbel" charset="0"/>
                <a:cs typeface="Corbel" charset="0"/>
              </a:rPr>
              <a:t>    http://</a:t>
            </a:r>
            <a:r>
              <a:rPr lang="en-US" sz="1800" dirty="0" err="1" smtClean="0">
                <a:solidFill>
                  <a:schemeClr val="accent4"/>
                </a:solidFill>
                <a:latin typeface="+mn-lt"/>
                <a:ea typeface="Corbel" charset="0"/>
                <a:cs typeface="Corbel" charset="0"/>
              </a:rPr>
              <a:t>dsg.neu.edu</a:t>
            </a:r>
            <a:r>
              <a:rPr lang="en-US" sz="1800" dirty="0" smtClean="0">
                <a:solidFill>
                  <a:schemeClr val="accent4"/>
                </a:solidFill>
                <a:latin typeface="+mn-lt"/>
                <a:ea typeface="Corbel" charset="0"/>
                <a:cs typeface="Corbel" charset="0"/>
              </a:rPr>
              <a:t>/</a:t>
            </a:r>
            <a:r>
              <a:rPr lang="en-US" sz="1800" dirty="0" err="1" smtClean="0">
                <a:solidFill>
                  <a:schemeClr val="accent4"/>
                </a:solidFill>
                <a:latin typeface="+mn-lt"/>
                <a:ea typeface="Corbel" charset="0"/>
                <a:cs typeface="Corbel" charset="0"/>
              </a:rPr>
              <a:t>ceres</a:t>
            </a:r>
            <a:r>
              <a:rPr lang="en-US" sz="1800" dirty="0" smtClean="0">
                <a:solidFill>
                  <a:schemeClr val="accent4"/>
                </a:solidFill>
                <a:latin typeface="+mn-lt"/>
                <a:ea typeface="Corbel" charset="0"/>
                <a:cs typeface="Corbel" charset="0"/>
              </a:rPr>
              <a:t>/</a:t>
            </a:r>
          </a:p>
          <a:p>
            <a:pPr>
              <a:spcAft>
                <a:spcPts val="0"/>
              </a:spcAft>
            </a:pPr>
            <a:endParaRPr lang="en-US" sz="1800" dirty="0" smtClean="0">
              <a:solidFill>
                <a:schemeClr val="accent5"/>
              </a:solidFill>
              <a:latin typeface="+mn-lt"/>
              <a:ea typeface="Corbel" charset="0"/>
              <a:cs typeface="Corbel" charset="0"/>
            </a:endParaRPr>
          </a:p>
          <a:p>
            <a:pPr>
              <a:spcAft>
                <a:spcPts val="0"/>
              </a:spcAft>
            </a:pPr>
            <a:r>
              <a:rPr lang="en-US" sz="1800" dirty="0" smtClean="0">
                <a:latin typeface="+mn-lt"/>
                <a:ea typeface="Corbel" charset="0"/>
                <a:cs typeface="Corbel" charset="0"/>
              </a:rPr>
              <a:t>  </a:t>
            </a:r>
            <a:r>
              <a:rPr lang="en-US" sz="1800" dirty="0" smtClean="0">
                <a:solidFill>
                  <a:schemeClr val="tx1"/>
                </a:solidFill>
                <a:latin typeface="+mn-lt"/>
                <a:ea typeface="Corbel" charset="0"/>
                <a:cs typeface="Corbel" charset="0"/>
              </a:rPr>
              <a:t>Digital </a:t>
            </a:r>
            <a:r>
              <a:rPr lang="en-US" sz="1800" dirty="0">
                <a:solidFill>
                  <a:schemeClr val="tx1"/>
                </a:solidFill>
                <a:latin typeface="+mn-lt"/>
                <a:ea typeface="Corbel" charset="0"/>
                <a:cs typeface="Corbel" charset="0"/>
              </a:rPr>
              <a:t>Repository Service</a:t>
            </a:r>
          </a:p>
          <a:p>
            <a:pPr>
              <a:spcAft>
                <a:spcPts val="0"/>
              </a:spcAft>
            </a:pPr>
            <a:r>
              <a:rPr lang="en-US" sz="1800" dirty="0">
                <a:solidFill>
                  <a:schemeClr val="accent4"/>
                </a:solidFill>
                <a:latin typeface="+mn-lt"/>
                <a:ea typeface="Corbel" charset="0"/>
                <a:cs typeface="Corbel" charset="0"/>
              </a:rPr>
              <a:t> </a:t>
            </a:r>
            <a:r>
              <a:rPr lang="en-US" sz="1800" dirty="0" smtClean="0">
                <a:solidFill>
                  <a:schemeClr val="accent4"/>
                </a:solidFill>
                <a:latin typeface="+mn-lt"/>
                <a:ea typeface="Corbel" charset="0"/>
                <a:cs typeface="Corbel" charset="0"/>
              </a:rPr>
              <a:t>    https</a:t>
            </a:r>
            <a:r>
              <a:rPr lang="en-US" sz="1800" dirty="0">
                <a:solidFill>
                  <a:schemeClr val="accent4"/>
                </a:solidFill>
                <a:latin typeface="+mn-lt"/>
                <a:ea typeface="Corbel" charset="0"/>
                <a:cs typeface="Corbel" charset="0"/>
              </a:rPr>
              <a:t>://</a:t>
            </a:r>
            <a:r>
              <a:rPr lang="en-US" sz="1800" dirty="0" err="1">
                <a:solidFill>
                  <a:schemeClr val="accent4"/>
                </a:solidFill>
                <a:latin typeface="+mn-lt"/>
                <a:ea typeface="Corbel" charset="0"/>
                <a:cs typeface="Corbel" charset="0"/>
              </a:rPr>
              <a:t>repository.library.northeastern.edu</a:t>
            </a:r>
            <a:r>
              <a:rPr lang="en-US" sz="1800" dirty="0">
                <a:solidFill>
                  <a:schemeClr val="accent4"/>
                </a:solidFill>
                <a:latin typeface="+mn-lt"/>
                <a:ea typeface="Corbel" charset="0"/>
                <a:cs typeface="Corbel" charset="0"/>
              </a:rPr>
              <a:t>/</a:t>
            </a:r>
          </a:p>
          <a:p>
            <a:pPr>
              <a:spcAft>
                <a:spcPts val="0"/>
              </a:spcAft>
            </a:pPr>
            <a:endParaRPr lang="en-US" sz="1800" dirty="0" smtClean="0">
              <a:solidFill>
                <a:schemeClr val="accent5"/>
              </a:solidFill>
              <a:latin typeface="+mn-lt"/>
              <a:ea typeface="Corbel" charset="0"/>
              <a:cs typeface="Corbel" charset="0"/>
            </a:endParaRPr>
          </a:p>
          <a:p>
            <a:pPr>
              <a:spcAft>
                <a:spcPts val="0"/>
              </a:spcAft>
            </a:pPr>
            <a:r>
              <a:rPr lang="en-US" sz="1800" dirty="0" smtClean="0">
                <a:latin typeface="+mn-lt"/>
                <a:ea typeface="Corbel" charset="0"/>
                <a:cs typeface="Corbel" charset="0"/>
              </a:rPr>
              <a:t>  </a:t>
            </a:r>
            <a:r>
              <a:rPr lang="en-US" sz="1800" dirty="0" smtClean="0">
                <a:solidFill>
                  <a:schemeClr val="tx1"/>
                </a:solidFill>
                <a:latin typeface="+mn-lt"/>
                <a:ea typeface="Corbel" charset="0"/>
                <a:cs typeface="Corbel" charset="0"/>
              </a:rPr>
              <a:t>CERES Sites</a:t>
            </a:r>
          </a:p>
          <a:p>
            <a:pPr>
              <a:spcAft>
                <a:spcPts val="0"/>
              </a:spcAft>
            </a:pPr>
            <a:r>
              <a:rPr lang="en-US" sz="1800" dirty="0">
                <a:solidFill>
                  <a:schemeClr val="accent4"/>
                </a:solidFill>
                <a:latin typeface="+mn-lt"/>
                <a:ea typeface="Corbel" charset="0"/>
                <a:cs typeface="Corbel" charset="0"/>
              </a:rPr>
              <a:t> </a:t>
            </a:r>
            <a:r>
              <a:rPr lang="en-US" sz="1800" dirty="0" smtClean="0">
                <a:solidFill>
                  <a:schemeClr val="accent4"/>
                </a:solidFill>
                <a:latin typeface="+mn-lt"/>
                <a:ea typeface="Corbel" charset="0"/>
                <a:cs typeface="Corbel" charset="0"/>
              </a:rPr>
              <a:t>    </a:t>
            </a:r>
            <a:r>
              <a:rPr lang="en-US" sz="1800" dirty="0">
                <a:solidFill>
                  <a:schemeClr val="accent4"/>
                </a:solidFill>
                <a:latin typeface="+mn-lt"/>
              </a:rPr>
              <a:t>goo.gl/</a:t>
            </a:r>
            <a:r>
              <a:rPr lang="en-US" sz="1800" dirty="0">
                <a:solidFill>
                  <a:schemeClr val="accent4"/>
                </a:solidFill>
                <a:latin typeface="Consolas" charset="0"/>
                <a:ea typeface="Consolas" charset="0"/>
                <a:cs typeface="Consolas" charset="0"/>
              </a:rPr>
              <a:t>D502a3</a:t>
            </a:r>
            <a:endParaRPr lang="en-US" sz="1800" dirty="0" smtClean="0">
              <a:solidFill>
                <a:schemeClr val="accent4"/>
              </a:solidFill>
              <a:latin typeface="Consolas" charset="0"/>
              <a:ea typeface="Consolas" charset="0"/>
              <a:cs typeface="Consolas" charset="0"/>
            </a:endParaRPr>
          </a:p>
        </p:txBody>
      </p:sp>
      <p:sp>
        <p:nvSpPr>
          <p:cNvPr id="4" name="Text Placeholder 3"/>
          <p:cNvSpPr>
            <a:spLocks noGrp="1"/>
          </p:cNvSpPr>
          <p:nvPr>
            <p:ph type="body" idx="2"/>
          </p:nvPr>
        </p:nvSpPr>
        <p:spPr>
          <a:xfrm>
            <a:off x="5349240" y="1152475"/>
            <a:ext cx="3483060" cy="3416400"/>
          </a:xfrm>
        </p:spPr>
        <p:txBody>
          <a:bodyPr/>
          <a:lstStyle/>
          <a:p>
            <a:r>
              <a:rPr lang="en-US" sz="2400" u="sng" dirty="0" smtClean="0">
                <a:solidFill>
                  <a:schemeClr val="accent5"/>
                </a:solidFill>
                <a:latin typeface="+mj-lt"/>
              </a:rPr>
              <a:t>Contact</a:t>
            </a:r>
          </a:p>
          <a:p>
            <a:pPr>
              <a:spcAft>
                <a:spcPts val="0"/>
              </a:spcAft>
            </a:pPr>
            <a:r>
              <a:rPr lang="en-US" sz="2000" dirty="0" smtClean="0">
                <a:solidFill>
                  <a:schemeClr val="tx1"/>
                </a:solidFill>
                <a:latin typeface="+mn-lt"/>
              </a:rPr>
              <a:t>Sarah Sweeney</a:t>
            </a:r>
          </a:p>
          <a:p>
            <a:pPr>
              <a:spcAft>
                <a:spcPts val="0"/>
              </a:spcAft>
            </a:pPr>
            <a:endParaRPr lang="en-US" sz="2000" dirty="0" smtClean="0">
              <a:solidFill>
                <a:schemeClr val="tx1"/>
              </a:solidFill>
              <a:latin typeface="+mn-lt"/>
            </a:endParaRPr>
          </a:p>
          <a:p>
            <a:pPr>
              <a:spcAft>
                <a:spcPts val="0"/>
              </a:spcAft>
            </a:pPr>
            <a:r>
              <a:rPr lang="en-US" sz="2000" dirty="0" smtClean="0">
                <a:solidFill>
                  <a:schemeClr val="tx1"/>
                </a:solidFill>
                <a:latin typeface="+mn-lt"/>
              </a:rPr>
              <a:t>Digital Scholarship Group</a:t>
            </a:r>
          </a:p>
          <a:p>
            <a:pPr>
              <a:spcAft>
                <a:spcPts val="0"/>
              </a:spcAft>
            </a:pPr>
            <a:r>
              <a:rPr lang="en-US" sz="1800" dirty="0" smtClean="0">
                <a:solidFill>
                  <a:schemeClr val="tx1"/>
                </a:solidFill>
                <a:latin typeface="+mn-lt"/>
              </a:rPr>
              <a:t>Northeastern University Libraries</a:t>
            </a:r>
          </a:p>
          <a:p>
            <a:pPr>
              <a:spcAft>
                <a:spcPts val="0"/>
              </a:spcAft>
            </a:pPr>
            <a:endParaRPr lang="en-US" sz="2000" dirty="0" smtClean="0">
              <a:solidFill>
                <a:schemeClr val="accent5"/>
              </a:solidFill>
              <a:latin typeface="+mn-lt"/>
            </a:endParaRPr>
          </a:p>
          <a:p>
            <a:pPr>
              <a:spcAft>
                <a:spcPts val="0"/>
              </a:spcAft>
            </a:pPr>
            <a:r>
              <a:rPr lang="en-US" sz="2000" dirty="0" err="1" smtClean="0">
                <a:solidFill>
                  <a:schemeClr val="accent4"/>
                </a:solidFill>
                <a:latin typeface="+mn-lt"/>
              </a:rPr>
              <a:t>sj.sweeney@northeastern.edu</a:t>
            </a:r>
            <a:endParaRPr lang="en-US" sz="2000" dirty="0" smtClean="0">
              <a:solidFill>
                <a:schemeClr val="accent4"/>
              </a:solidFill>
              <a:latin typeface="+mn-lt"/>
            </a:endParaRPr>
          </a:p>
          <a:p>
            <a:pPr>
              <a:spcAft>
                <a:spcPts val="0"/>
              </a:spcAft>
            </a:pPr>
            <a:endParaRPr lang="en-US" sz="2000" dirty="0" smtClean="0">
              <a:solidFill>
                <a:schemeClr val="accent4"/>
              </a:solidFill>
              <a:latin typeface="+mn-lt"/>
            </a:endParaRPr>
          </a:p>
          <a:p>
            <a:pPr>
              <a:spcAft>
                <a:spcPts val="0"/>
              </a:spcAft>
            </a:pPr>
            <a:r>
              <a:rPr lang="en-US" sz="2000" dirty="0" smtClean="0">
                <a:solidFill>
                  <a:schemeClr val="accent4"/>
                </a:solidFill>
                <a:latin typeface="+mn-lt"/>
              </a:rPr>
              <a:t>@</a:t>
            </a:r>
            <a:r>
              <a:rPr lang="en-US" sz="2000" dirty="0" err="1" smtClean="0">
                <a:solidFill>
                  <a:schemeClr val="accent4"/>
                </a:solidFill>
                <a:latin typeface="+mn-lt"/>
              </a:rPr>
              <a:t>akaSarahJean</a:t>
            </a:r>
            <a:endParaRPr lang="en-US" sz="2000" dirty="0" smtClean="0">
              <a:solidFill>
                <a:schemeClr val="accent4"/>
              </a:solidFill>
              <a:latin typeface="+mn-lt"/>
            </a:endParaRPr>
          </a:p>
          <a:p>
            <a:pPr>
              <a:spcAft>
                <a:spcPts val="0"/>
              </a:spcAft>
            </a:pPr>
            <a:endParaRPr lang="en-US" sz="1500" dirty="0" smtClean="0">
              <a:solidFill>
                <a:schemeClr val="accent5"/>
              </a:solidFill>
              <a:latin typeface="+mj-lt"/>
            </a:endParaRPr>
          </a:p>
        </p:txBody>
      </p:sp>
    </p:spTree>
    <p:extLst>
      <p:ext uri="{BB962C8B-B14F-4D97-AF65-F5344CB8AC3E}">
        <p14:creationId xmlns:p14="http://schemas.microsoft.com/office/powerpoint/2010/main" val="5088650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US" dirty="0" smtClean="0">
                <a:solidFill>
                  <a:schemeClr val="accent5"/>
                </a:solidFill>
                <a:latin typeface="+mj-lt"/>
              </a:rPr>
              <a:t>Problem Space</a:t>
            </a:r>
            <a:endParaRPr lang="en" dirty="0">
              <a:solidFill>
                <a:schemeClr val="accent5"/>
              </a:solidFill>
              <a:latin typeface="+mj-lt"/>
            </a:endParaRPr>
          </a:p>
        </p:txBody>
      </p:sp>
      <p:sp>
        <p:nvSpPr>
          <p:cNvPr id="65" name="Shape 65"/>
          <p:cNvSpPr txBox="1">
            <a:spLocks noGrp="1"/>
          </p:cNvSpPr>
          <p:nvPr>
            <p:ph type="body" idx="1"/>
          </p:nvPr>
        </p:nvSpPr>
        <p:spPr>
          <a:xfrm>
            <a:off x="311700" y="1453182"/>
            <a:ext cx="8520600" cy="2671777"/>
          </a:xfrm>
          <a:prstGeom prst="rect">
            <a:avLst/>
          </a:prstGeom>
        </p:spPr>
        <p:txBody>
          <a:bodyPr lIns="91425" tIns="91425" rIns="91425" bIns="91425" anchor="t" anchorCtr="0">
            <a:noAutofit/>
          </a:bodyPr>
          <a:lstStyle/>
          <a:p>
            <a:pPr lvl="0"/>
            <a:r>
              <a:rPr lang="en-US" sz="2400" dirty="0">
                <a:solidFill>
                  <a:schemeClr val="tx1"/>
                </a:solidFill>
                <a:latin typeface="+mn-lt"/>
              </a:rPr>
              <a:t>How can we represent the </a:t>
            </a:r>
            <a:r>
              <a:rPr lang="en-US" sz="2400" i="1" dirty="0">
                <a:solidFill>
                  <a:schemeClr val="tx1"/>
                </a:solidFill>
                <a:latin typeface="+mn-lt"/>
              </a:rPr>
              <a:t>longevity</a:t>
            </a:r>
            <a:r>
              <a:rPr lang="en-US" sz="2400" dirty="0">
                <a:solidFill>
                  <a:schemeClr val="tx1"/>
                </a:solidFill>
                <a:latin typeface="+mn-lt"/>
              </a:rPr>
              <a:t> and </a:t>
            </a:r>
            <a:r>
              <a:rPr lang="en-US" sz="2400" i="1" dirty="0">
                <a:solidFill>
                  <a:schemeClr val="tx1"/>
                </a:solidFill>
                <a:latin typeface="+mn-lt"/>
              </a:rPr>
              <a:t>sustainability</a:t>
            </a:r>
            <a:r>
              <a:rPr lang="en-US" sz="2400" dirty="0">
                <a:solidFill>
                  <a:schemeClr val="tx1"/>
                </a:solidFill>
                <a:latin typeface="+mn-lt"/>
              </a:rPr>
              <a:t> of </a:t>
            </a:r>
            <a:r>
              <a:rPr lang="en-US" sz="2400" dirty="0" smtClean="0">
                <a:solidFill>
                  <a:schemeClr val="tx1"/>
                </a:solidFill>
                <a:latin typeface="+mn-lt"/>
              </a:rPr>
              <a:t>digital humanities (DH) research </a:t>
            </a:r>
            <a:r>
              <a:rPr lang="en-US" sz="2400" dirty="0">
                <a:solidFill>
                  <a:schemeClr val="tx1"/>
                </a:solidFill>
                <a:latin typeface="+mn-lt"/>
              </a:rPr>
              <a:t>projects as a shared </a:t>
            </a:r>
            <a:r>
              <a:rPr lang="en-US" sz="2400" dirty="0" smtClean="0">
                <a:solidFill>
                  <a:schemeClr val="tx1"/>
                </a:solidFill>
                <a:latin typeface="+mn-lt"/>
              </a:rPr>
              <a:t>responsibility? </a:t>
            </a:r>
          </a:p>
          <a:p>
            <a:pPr lvl="0"/>
            <a:endParaRPr lang="en-US" sz="2400" dirty="0" smtClean="0">
              <a:solidFill>
                <a:schemeClr val="tx1"/>
              </a:solidFill>
              <a:latin typeface="+mn-lt"/>
            </a:endParaRPr>
          </a:p>
          <a:p>
            <a:pPr lvl="0"/>
            <a:r>
              <a:rPr lang="en-US" sz="2400" dirty="0" smtClean="0">
                <a:solidFill>
                  <a:schemeClr val="tx1"/>
                </a:solidFill>
                <a:latin typeface="+mn-lt"/>
              </a:rPr>
              <a:t>How </a:t>
            </a:r>
            <a:r>
              <a:rPr lang="en-US" sz="2400" dirty="0">
                <a:solidFill>
                  <a:schemeClr val="tx1"/>
                </a:solidFill>
                <a:latin typeface="+mn-lt"/>
              </a:rPr>
              <a:t>can we create a culture of </a:t>
            </a:r>
            <a:r>
              <a:rPr lang="en-US" sz="2400" dirty="0" smtClean="0">
                <a:solidFill>
                  <a:schemeClr val="tx1"/>
                </a:solidFill>
                <a:latin typeface="+mn-lt"/>
              </a:rPr>
              <a:t>partnership, </a:t>
            </a:r>
            <a:r>
              <a:rPr lang="en-US" sz="2400" dirty="0">
                <a:solidFill>
                  <a:schemeClr val="tx1"/>
                </a:solidFill>
                <a:latin typeface="+mn-lt"/>
              </a:rPr>
              <a:t>in which the challenges </a:t>
            </a:r>
            <a:r>
              <a:rPr lang="en-US" sz="2400" dirty="0" smtClean="0">
                <a:solidFill>
                  <a:schemeClr val="tx1"/>
                </a:solidFill>
                <a:latin typeface="+mn-lt"/>
              </a:rPr>
              <a:t>are </a:t>
            </a:r>
            <a:r>
              <a:rPr lang="en-US" sz="2400" dirty="0">
                <a:solidFill>
                  <a:schemeClr val="tx1"/>
                </a:solidFill>
                <a:latin typeface="+mn-lt"/>
              </a:rPr>
              <a:t>understood as </a:t>
            </a:r>
            <a:r>
              <a:rPr lang="en-US" sz="2400" i="1" dirty="0">
                <a:solidFill>
                  <a:schemeClr val="tx1"/>
                </a:solidFill>
                <a:latin typeface="+mn-lt"/>
              </a:rPr>
              <a:t>shared</a:t>
            </a:r>
            <a:r>
              <a:rPr lang="en-US" sz="2400" dirty="0">
                <a:solidFill>
                  <a:schemeClr val="tx1"/>
                </a:solidFill>
                <a:latin typeface="+mn-lt"/>
              </a:rPr>
              <a:t> research </a:t>
            </a:r>
            <a:r>
              <a:rPr lang="en-US" sz="2400" dirty="0" smtClean="0">
                <a:solidFill>
                  <a:schemeClr val="tx1"/>
                </a:solidFill>
                <a:latin typeface="+mn-lt"/>
              </a:rPr>
              <a:t>challenges?</a:t>
            </a:r>
            <a:endParaRPr sz="2400" dirty="0">
              <a:solidFill>
                <a:schemeClr val="tx1"/>
              </a:solidFill>
              <a:latin typeface="+mn-lt"/>
            </a:endParaRPr>
          </a:p>
        </p:txBody>
      </p:sp>
      <p:grpSp>
        <p:nvGrpSpPr>
          <p:cNvPr id="4" name="Shape 10"/>
          <p:cNvGrpSpPr/>
          <p:nvPr/>
        </p:nvGrpSpPr>
        <p:grpSpPr>
          <a:xfrm>
            <a:off x="4350206" y="2730771"/>
            <a:ext cx="443588" cy="105632"/>
            <a:chOff x="4137525" y="2915950"/>
            <a:chExt cx="869100" cy="207000"/>
          </a:xfrm>
          <a:solidFill>
            <a:schemeClr val="accent4"/>
          </a:solidFill>
        </p:grpSpPr>
        <p:sp>
          <p:nvSpPr>
            <p:cNvPr id="5" name="Shape 11"/>
            <p:cNvSpPr/>
            <p:nvPr/>
          </p:nvSpPr>
          <p:spPr>
            <a:xfrm>
              <a:off x="4468575" y="2915950"/>
              <a:ext cx="207000" cy="207000"/>
            </a:xfrm>
            <a:prstGeom prst="ellipse">
              <a:avLst/>
            </a:prstGeom>
            <a:grpFill/>
            <a:ln>
              <a:noFill/>
            </a:ln>
          </p:spPr>
          <p:txBody>
            <a:bodyPr lIns="91425" tIns="91425" rIns="91425" bIns="91425" anchor="ctr" anchorCtr="0">
              <a:noAutofit/>
            </a:bodyPr>
            <a:lstStyle/>
            <a:p>
              <a:pPr lvl="0">
                <a:spcBef>
                  <a:spcPts val="0"/>
                </a:spcBef>
                <a:buNone/>
              </a:pPr>
              <a:endParaRPr/>
            </a:p>
          </p:txBody>
        </p:sp>
        <p:sp>
          <p:nvSpPr>
            <p:cNvPr id="6" name="Shape 12"/>
            <p:cNvSpPr/>
            <p:nvPr/>
          </p:nvSpPr>
          <p:spPr>
            <a:xfrm>
              <a:off x="4799625" y="2915950"/>
              <a:ext cx="207000" cy="207000"/>
            </a:xfrm>
            <a:prstGeom prst="ellipse">
              <a:avLst/>
            </a:prstGeom>
            <a:grpFill/>
            <a:ln>
              <a:noFill/>
            </a:ln>
          </p:spPr>
          <p:txBody>
            <a:bodyPr lIns="91425" tIns="91425" rIns="91425" bIns="91425" anchor="ctr" anchorCtr="0">
              <a:noAutofit/>
            </a:bodyPr>
            <a:lstStyle/>
            <a:p>
              <a:pPr lvl="0">
                <a:spcBef>
                  <a:spcPts val="0"/>
                </a:spcBef>
                <a:buNone/>
              </a:pPr>
              <a:endParaRPr/>
            </a:p>
          </p:txBody>
        </p:sp>
        <p:sp>
          <p:nvSpPr>
            <p:cNvPr id="7" name="Shape 13"/>
            <p:cNvSpPr/>
            <p:nvPr/>
          </p:nvSpPr>
          <p:spPr>
            <a:xfrm>
              <a:off x="4137525" y="2915950"/>
              <a:ext cx="207000" cy="207000"/>
            </a:xfrm>
            <a:prstGeom prst="ellipse">
              <a:avLst/>
            </a:prstGeom>
            <a:grpFill/>
            <a:ln>
              <a:noFill/>
            </a:ln>
          </p:spPr>
          <p:txBody>
            <a:bodyPr lIns="91425" tIns="91425" rIns="91425" bIns="91425" anchor="ctr" anchorCtr="0">
              <a:noAutofit/>
            </a:bodyPr>
            <a:lstStyle/>
            <a:p>
              <a:pPr lvl="0">
                <a:spcBef>
                  <a:spcPts val="0"/>
                </a:spcBef>
                <a:buNone/>
              </a:pPr>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1" name="Shape 71"/>
          <p:cNvSpPr txBox="1">
            <a:spLocks noGrp="1"/>
          </p:cNvSpPr>
          <p:nvPr>
            <p:ph type="body" idx="1"/>
          </p:nvPr>
        </p:nvSpPr>
        <p:spPr>
          <a:xfrm>
            <a:off x="0" y="189437"/>
            <a:ext cx="9144000" cy="1775550"/>
          </a:xfrm>
          <a:prstGeom prst="rect">
            <a:avLst/>
          </a:prstGeom>
        </p:spPr>
        <p:txBody>
          <a:bodyPr lIns="91425" tIns="91425" rIns="91425" bIns="91425" anchor="t" anchorCtr="0">
            <a:noAutofit/>
          </a:bodyPr>
          <a:lstStyle/>
          <a:p>
            <a:pPr lvl="0" algn="ctr" rtl="0">
              <a:spcBef>
                <a:spcPts val="0"/>
              </a:spcBef>
              <a:spcAft>
                <a:spcPts val="0"/>
              </a:spcAft>
              <a:buNone/>
            </a:pPr>
            <a:r>
              <a:rPr lang="en-US" sz="3000" dirty="0" smtClean="0">
                <a:solidFill>
                  <a:schemeClr val="accent5"/>
                </a:solidFill>
                <a:latin typeface="+mn-lt"/>
              </a:rPr>
              <a:t>The Community Enhanced </a:t>
            </a:r>
            <a:r>
              <a:rPr lang="en-US" sz="3000" smtClean="0">
                <a:solidFill>
                  <a:schemeClr val="accent5"/>
                </a:solidFill>
                <a:latin typeface="+mn-lt"/>
              </a:rPr>
              <a:t>Repository </a:t>
            </a:r>
            <a:endParaRPr lang="en-US" sz="3000" smtClean="0">
              <a:solidFill>
                <a:schemeClr val="accent5"/>
              </a:solidFill>
              <a:latin typeface="+mn-lt"/>
            </a:endParaRPr>
          </a:p>
          <a:p>
            <a:pPr lvl="0" algn="ctr" rtl="0">
              <a:spcBef>
                <a:spcPts val="0"/>
              </a:spcBef>
              <a:spcAft>
                <a:spcPts val="0"/>
              </a:spcAft>
              <a:buNone/>
            </a:pPr>
            <a:r>
              <a:rPr lang="en-US" sz="3000" dirty="0" smtClean="0">
                <a:solidFill>
                  <a:schemeClr val="accent5"/>
                </a:solidFill>
                <a:latin typeface="+mn-lt"/>
              </a:rPr>
              <a:t>for </a:t>
            </a:r>
            <a:r>
              <a:rPr lang="en-US" sz="3000" dirty="0" smtClean="0">
                <a:solidFill>
                  <a:schemeClr val="accent5"/>
                </a:solidFill>
                <a:latin typeface="+mn-lt"/>
              </a:rPr>
              <a:t>Engaged </a:t>
            </a:r>
            <a:r>
              <a:rPr lang="en-US" sz="3000" dirty="0" smtClean="0">
                <a:solidFill>
                  <a:schemeClr val="accent5"/>
                </a:solidFill>
                <a:latin typeface="+mn-lt"/>
              </a:rPr>
              <a:t>Scholarship</a:t>
            </a:r>
          </a:p>
          <a:p>
            <a:pPr lvl="0" algn="ctr" rtl="0">
              <a:spcBef>
                <a:spcPts val="0"/>
              </a:spcBef>
              <a:buNone/>
            </a:pPr>
            <a:r>
              <a:rPr lang="en-US" sz="3000" dirty="0" smtClean="0">
                <a:solidFill>
                  <a:schemeClr val="accent5"/>
                </a:solidFill>
                <a:latin typeface="+mn-lt"/>
              </a:rPr>
              <a:t>(CERES)</a:t>
            </a:r>
            <a:endParaRPr sz="3000" dirty="0">
              <a:solidFill>
                <a:schemeClr val="accent5"/>
              </a:solidFill>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15693"/>
          <a:stretch/>
        </p:blipFill>
        <p:spPr>
          <a:xfrm>
            <a:off x="260615" y="1844953"/>
            <a:ext cx="2432304" cy="2288304"/>
          </a:xfrm>
          <a:prstGeom prst="rect">
            <a:avLst/>
          </a:prstGeom>
          <a:ln w="127000" cap="rnd">
            <a:noFill/>
          </a:ln>
          <a:effectLst>
            <a:outerShdw blurRad="50800" dist="76200" dir="10800000" algn="r" rotWithShape="0">
              <a:prstClr val="black">
                <a:alpha val="40000"/>
              </a:prstClr>
            </a:outerShdw>
            <a:reflection blurRad="292100" stA="50000" endA="275" endPos="27000" dist="101600" dir="5400000" sy="-100000" algn="bl" rotWithShape="0"/>
          </a:effectLst>
          <a:scene3d>
            <a:camera prst="orthographicFront">
              <a:rot lat="0" lon="0" rev="300000"/>
            </a:camera>
            <a:lightRig rig="threePt" dir="t"/>
          </a:scene3d>
        </p:spPr>
      </p:pic>
      <p:pic>
        <p:nvPicPr>
          <p:cNvPr id="27" name="Picture 26"/>
          <p:cNvPicPr>
            <a:picLocks noChangeAspect="1"/>
          </p:cNvPicPr>
          <p:nvPr/>
        </p:nvPicPr>
        <p:blipFill rotWithShape="1">
          <a:blip r:embed="rId4">
            <a:extLst>
              <a:ext uri="{28A0092B-C50C-407E-A947-70E740481C1C}">
                <a14:useLocalDpi xmlns:a14="http://schemas.microsoft.com/office/drawing/2010/main" val="0"/>
              </a:ext>
            </a:extLst>
          </a:blip>
          <a:srcRect r="43811" b="25310"/>
          <a:stretch/>
        </p:blipFill>
        <p:spPr>
          <a:xfrm>
            <a:off x="1179196" y="1974277"/>
            <a:ext cx="2769306" cy="228685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6" name="Picture 25"/>
          <p:cNvPicPr>
            <a:picLocks noChangeAspect="1"/>
          </p:cNvPicPr>
          <p:nvPr/>
        </p:nvPicPr>
        <p:blipFill rotWithShape="1">
          <a:blip r:embed="rId5">
            <a:extLst>
              <a:ext uri="{28A0092B-C50C-407E-A947-70E740481C1C}">
                <a14:useLocalDpi xmlns:a14="http://schemas.microsoft.com/office/drawing/2010/main" val="0"/>
              </a:ext>
            </a:extLst>
          </a:blip>
          <a:srcRect t="629" r="40105" b="24368"/>
          <a:stretch/>
        </p:blipFill>
        <p:spPr>
          <a:xfrm>
            <a:off x="2101471" y="2092584"/>
            <a:ext cx="2733862" cy="228600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31" name="Picture 30"/>
          <p:cNvPicPr>
            <a:picLocks noChangeAspect="1"/>
          </p:cNvPicPr>
          <p:nvPr/>
        </p:nvPicPr>
        <p:blipFill rotWithShape="1">
          <a:blip r:embed="rId6">
            <a:extLst>
              <a:ext uri="{28A0092B-C50C-407E-A947-70E740481C1C}">
                <a14:useLocalDpi xmlns:a14="http://schemas.microsoft.com/office/drawing/2010/main" val="0"/>
              </a:ext>
            </a:extLst>
          </a:blip>
          <a:srcRect r="6807" b="18402"/>
          <a:stretch/>
        </p:blipFill>
        <p:spPr>
          <a:xfrm>
            <a:off x="3006596" y="2195900"/>
            <a:ext cx="2760978" cy="2283285"/>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4" name="Picture 23"/>
          <p:cNvPicPr>
            <a:picLocks noChangeAspect="1"/>
          </p:cNvPicPr>
          <p:nvPr/>
        </p:nvPicPr>
        <p:blipFill rotWithShape="1">
          <a:blip r:embed="rId7">
            <a:extLst>
              <a:ext uri="{28A0092B-C50C-407E-A947-70E740481C1C}">
                <a14:useLocalDpi xmlns:a14="http://schemas.microsoft.com/office/drawing/2010/main" val="0"/>
              </a:ext>
            </a:extLst>
          </a:blip>
          <a:srcRect r="22977" b="25615"/>
          <a:stretch/>
        </p:blipFill>
        <p:spPr>
          <a:xfrm>
            <a:off x="3935558" y="2315495"/>
            <a:ext cx="2732666" cy="2283622"/>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3" name="Picture 22"/>
          <p:cNvPicPr>
            <a:picLocks noChangeAspect="1"/>
          </p:cNvPicPr>
          <p:nvPr/>
        </p:nvPicPr>
        <p:blipFill rotWithShape="1">
          <a:blip r:embed="rId8">
            <a:extLst>
              <a:ext uri="{28A0092B-C50C-407E-A947-70E740481C1C}">
                <a14:useLocalDpi xmlns:a14="http://schemas.microsoft.com/office/drawing/2010/main" val="0"/>
              </a:ext>
            </a:extLst>
          </a:blip>
          <a:srcRect l="1439" r="23022" b="21383"/>
          <a:stretch/>
        </p:blipFill>
        <p:spPr>
          <a:xfrm>
            <a:off x="4836087" y="2450245"/>
            <a:ext cx="2818150" cy="2286498"/>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17" name="Picture 16"/>
          <p:cNvPicPr>
            <a:picLocks noChangeAspect="1"/>
          </p:cNvPicPr>
          <p:nvPr/>
        </p:nvPicPr>
        <p:blipFill rotWithShape="1">
          <a:blip r:embed="rId9">
            <a:extLst>
              <a:ext uri="{28A0092B-C50C-407E-A947-70E740481C1C}">
                <a14:useLocalDpi xmlns:a14="http://schemas.microsoft.com/office/drawing/2010/main" val="0"/>
              </a:ext>
            </a:extLst>
          </a:blip>
          <a:srcRect l="3074" t="2479" r="9125" b="20034"/>
          <a:stretch/>
        </p:blipFill>
        <p:spPr>
          <a:xfrm>
            <a:off x="5753297" y="2559471"/>
            <a:ext cx="3099083" cy="2286229"/>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spTree>
    <p:extLst>
      <p:ext uri="{BB962C8B-B14F-4D97-AF65-F5344CB8AC3E}">
        <p14:creationId xmlns:p14="http://schemas.microsoft.com/office/powerpoint/2010/main" val="13098562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Collaborative Development Principles</a:t>
            </a:r>
            <a:endParaRPr lang="en" dirty="0">
              <a:solidFill>
                <a:schemeClr val="accent5"/>
              </a:solidFill>
              <a:latin typeface="+mj-lt"/>
            </a:endParaRPr>
          </a:p>
        </p:txBody>
      </p:sp>
      <p:sp>
        <p:nvSpPr>
          <p:cNvPr id="71" name="Shape 71"/>
          <p:cNvSpPr txBox="1">
            <a:spLocks noGrp="1"/>
          </p:cNvSpPr>
          <p:nvPr>
            <p:ph type="body" idx="1"/>
          </p:nvPr>
        </p:nvSpPr>
        <p:spPr>
          <a:xfrm>
            <a:off x="765928" y="1658553"/>
            <a:ext cx="7612144" cy="2036754"/>
          </a:xfrm>
          <a:prstGeom prst="rect">
            <a:avLst/>
          </a:prstGeom>
        </p:spPr>
        <p:txBody>
          <a:bodyPr lIns="91425" tIns="91425" rIns="91425" bIns="91425" anchor="t" anchorCtr="0">
            <a:noAutofit/>
          </a:bodyPr>
          <a:lstStyle/>
          <a:p>
            <a:pPr marL="342900" lvl="0" indent="-342900" rtl="0">
              <a:spcBef>
                <a:spcPts val="0"/>
              </a:spcBef>
              <a:spcAft>
                <a:spcPts val="2200"/>
              </a:spcAft>
              <a:buClr>
                <a:schemeClr val="tx1"/>
              </a:buClr>
              <a:buFont typeface="+mj-lt"/>
              <a:buAutoNum type="arabicPeriod"/>
            </a:pPr>
            <a:r>
              <a:rPr lang="en-US" sz="2800" dirty="0" smtClean="0">
                <a:solidFill>
                  <a:schemeClr val="tx1"/>
                </a:solidFill>
                <a:latin typeface="+mn-lt"/>
              </a:rPr>
              <a:t>Support systems, not individual projects.</a:t>
            </a:r>
          </a:p>
          <a:p>
            <a:pPr marL="342900" lvl="0" indent="-342900" rtl="0">
              <a:spcBef>
                <a:spcPts val="0"/>
              </a:spcBef>
              <a:buClr>
                <a:schemeClr val="tx1"/>
              </a:buClr>
              <a:buFont typeface="+mj-lt"/>
              <a:buAutoNum type="arabicPeriod"/>
            </a:pPr>
            <a:r>
              <a:rPr lang="en-US" sz="2800" dirty="0" smtClean="0">
                <a:solidFill>
                  <a:schemeClr val="tx1"/>
                </a:solidFill>
                <a:latin typeface="+mn-lt"/>
              </a:rPr>
              <a:t>Materials should be </a:t>
            </a:r>
            <a:r>
              <a:rPr lang="en-US" sz="2800" dirty="0" err="1" smtClean="0">
                <a:solidFill>
                  <a:schemeClr val="tx1"/>
                </a:solidFill>
                <a:latin typeface="+mn-lt"/>
              </a:rPr>
              <a:t>curatable</a:t>
            </a:r>
            <a:r>
              <a:rPr lang="en-US" sz="2800" dirty="0" smtClean="0">
                <a:solidFill>
                  <a:schemeClr val="tx1"/>
                </a:solidFill>
                <a:latin typeface="+mn-lt"/>
              </a:rPr>
              <a:t> and usable.</a:t>
            </a:r>
          </a:p>
          <a:p>
            <a:pPr marL="342900" lvl="0" indent="-342900" rtl="0">
              <a:spcBef>
                <a:spcPts val="0"/>
              </a:spcBef>
              <a:buClr>
                <a:schemeClr val="tx1"/>
              </a:buClr>
              <a:buFont typeface="+mj-lt"/>
              <a:buAutoNum type="arabicPeriod"/>
            </a:pPr>
            <a:r>
              <a:rPr lang="en-US" sz="2800" dirty="0" smtClean="0">
                <a:solidFill>
                  <a:schemeClr val="tx1"/>
                </a:solidFill>
                <a:latin typeface="+mn-lt"/>
              </a:rPr>
              <a:t>Development is a shared research undertaking.</a:t>
            </a:r>
            <a:endParaRPr lang="en-US" sz="2800" dirty="0">
              <a:solidFill>
                <a:schemeClr val="tx1"/>
              </a:solidFill>
              <a:latin typeface="+mn-lt"/>
            </a:endParaRPr>
          </a:p>
        </p:txBody>
      </p:sp>
    </p:spTree>
    <p:extLst>
      <p:ext uri="{BB962C8B-B14F-4D97-AF65-F5344CB8AC3E}">
        <p14:creationId xmlns:p14="http://schemas.microsoft.com/office/powerpoint/2010/main" val="12743195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cxnSp>
        <p:nvCxnSpPr>
          <p:cNvPr id="5" name="Straight Arrow Connector 4"/>
          <p:cNvCxnSpPr/>
          <p:nvPr/>
        </p:nvCxnSpPr>
        <p:spPr>
          <a:xfrm flipV="1">
            <a:off x="4572000" y="1522042"/>
            <a:ext cx="0" cy="1197478"/>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1" name="Straight Arrow Connector 20"/>
          <p:cNvCxnSpPr/>
          <p:nvPr/>
        </p:nvCxnSpPr>
        <p:spPr>
          <a:xfrm flipV="1">
            <a:off x="4223951" y="1518082"/>
            <a:ext cx="1466635" cy="1274943"/>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4" name="Straight Arrow Connector 23"/>
          <p:cNvCxnSpPr/>
          <p:nvPr/>
        </p:nvCxnSpPr>
        <p:spPr>
          <a:xfrm flipH="1" flipV="1">
            <a:off x="3390314" y="1524000"/>
            <a:ext cx="1613881" cy="1374946"/>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7" name="Straight Arrow Connector 26"/>
          <p:cNvCxnSpPr>
            <a:stCxn id="13" idx="0"/>
          </p:cNvCxnSpPr>
          <p:nvPr/>
        </p:nvCxnSpPr>
        <p:spPr>
          <a:xfrm flipV="1">
            <a:off x="3652605" y="2973485"/>
            <a:ext cx="4996" cy="783549"/>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32" name="Straight Arrow Connector 31"/>
          <p:cNvCxnSpPr/>
          <p:nvPr/>
        </p:nvCxnSpPr>
        <p:spPr>
          <a:xfrm flipV="1">
            <a:off x="5437684" y="2960993"/>
            <a:ext cx="4996" cy="783549"/>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sp>
        <p:nvSpPr>
          <p:cNvPr id="2" name="Rectangle 1"/>
          <p:cNvSpPr/>
          <p:nvPr/>
        </p:nvSpPr>
        <p:spPr>
          <a:xfrm>
            <a:off x="4885545" y="3757034"/>
            <a:ext cx="1154242" cy="56962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Data Source</a:t>
            </a:r>
            <a:endParaRPr lang="en-US" dirty="0"/>
          </a:p>
        </p:txBody>
      </p:sp>
      <p:sp>
        <p:nvSpPr>
          <p:cNvPr id="13" name="Rectangle 12"/>
          <p:cNvSpPr/>
          <p:nvPr/>
        </p:nvSpPr>
        <p:spPr>
          <a:xfrm>
            <a:off x="3075484" y="3757034"/>
            <a:ext cx="1154242" cy="56962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Data Source</a:t>
            </a:r>
            <a:endParaRPr lang="en-US" dirty="0"/>
          </a:p>
        </p:txBody>
      </p:sp>
      <p:sp>
        <p:nvSpPr>
          <p:cNvPr id="14" name="Rectangle 13"/>
          <p:cNvSpPr/>
          <p:nvPr/>
        </p:nvSpPr>
        <p:spPr>
          <a:xfrm>
            <a:off x="3087974" y="2388870"/>
            <a:ext cx="2968051" cy="56962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CERES WordPress Plugin</a:t>
            </a:r>
            <a:endParaRPr lang="en-US" dirty="0"/>
          </a:p>
        </p:txBody>
      </p:sp>
      <p:sp>
        <p:nvSpPr>
          <p:cNvPr id="17" name="Rectangle 16"/>
          <p:cNvSpPr/>
          <p:nvPr/>
        </p:nvSpPr>
        <p:spPr>
          <a:xfrm>
            <a:off x="2041864" y="933450"/>
            <a:ext cx="134049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t>Custom Project WordPress Site</a:t>
            </a:r>
            <a:endParaRPr lang="en-US" dirty="0"/>
          </a:p>
        </p:txBody>
      </p:sp>
      <p:sp>
        <p:nvSpPr>
          <p:cNvPr id="15" name="Rectangle 14"/>
          <p:cNvSpPr/>
          <p:nvPr/>
        </p:nvSpPr>
        <p:spPr>
          <a:xfrm>
            <a:off x="5700944" y="933450"/>
            <a:ext cx="134049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t>Custom Project WordPress Site</a:t>
            </a:r>
            <a:endParaRPr lang="en-US" dirty="0"/>
          </a:p>
        </p:txBody>
      </p:sp>
      <p:sp>
        <p:nvSpPr>
          <p:cNvPr id="16" name="Rectangle 15"/>
          <p:cNvSpPr/>
          <p:nvPr/>
        </p:nvSpPr>
        <p:spPr>
          <a:xfrm>
            <a:off x="3901754" y="938720"/>
            <a:ext cx="134049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t>Custom Project WordPress Site</a:t>
            </a:r>
            <a:endParaRPr lang="en-US" dirty="0"/>
          </a:p>
        </p:txBody>
      </p:sp>
    </p:spTree>
    <p:extLst>
      <p:ext uri="{BB962C8B-B14F-4D97-AF65-F5344CB8AC3E}">
        <p14:creationId xmlns:p14="http://schemas.microsoft.com/office/powerpoint/2010/main" val="19188789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8"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Data Sources</a:t>
            </a:r>
            <a:endParaRPr lang="en" dirty="0">
              <a:solidFill>
                <a:schemeClr val="accent5"/>
              </a:solidFill>
              <a:latin typeface="+mj-lt"/>
            </a:endParaRPr>
          </a:p>
        </p:txBody>
      </p:sp>
      <p:sp>
        <p:nvSpPr>
          <p:cNvPr id="5" name="Shape 70"/>
          <p:cNvSpPr txBox="1">
            <a:spLocks/>
          </p:cNvSpPr>
          <p:nvPr/>
        </p:nvSpPr>
        <p:spPr>
          <a:xfrm>
            <a:off x="203200" y="2235724"/>
            <a:ext cx="3556000" cy="142187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Font typeface="Oswald"/>
              <a:buNone/>
              <a:defRPr sz="3000" b="0" i="0" u="none" strike="noStrike" cap="none">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pPr algn="ctr"/>
            <a:r>
              <a:rPr lang="en-US" sz="2400" dirty="0" smtClean="0">
                <a:solidFill>
                  <a:schemeClr val="tx1"/>
                </a:solidFill>
                <a:latin typeface="+mj-lt"/>
              </a:rPr>
              <a:t>Digital Repository Service</a:t>
            </a:r>
          </a:p>
          <a:p>
            <a:pPr algn="ctr"/>
            <a:r>
              <a:rPr lang="en-US" sz="2400" dirty="0" smtClean="0">
                <a:solidFill>
                  <a:schemeClr val="tx1"/>
                </a:solidFill>
                <a:latin typeface="+mj-lt"/>
              </a:rPr>
              <a:t>(DRS)</a:t>
            </a:r>
          </a:p>
          <a:p>
            <a:pPr algn="ctr"/>
            <a:r>
              <a:rPr lang="en-US" sz="1800" dirty="0" err="1" smtClean="0">
                <a:solidFill>
                  <a:schemeClr val="accent4"/>
                </a:solidFill>
                <a:latin typeface="+mj-lt"/>
              </a:rPr>
              <a:t>repository.library.northeastern.edu</a:t>
            </a:r>
            <a:endParaRPr lang="en" sz="1800" dirty="0">
              <a:solidFill>
                <a:schemeClr val="accent4"/>
              </a:solidFill>
              <a:latin typeface="+mj-lt"/>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t="10611" b="78342"/>
          <a:stretch/>
        </p:blipFill>
        <p:spPr>
          <a:xfrm>
            <a:off x="4038600" y="1504950"/>
            <a:ext cx="4303663" cy="568171"/>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t="42340" b="16765"/>
          <a:stretch/>
        </p:blipFill>
        <p:spPr>
          <a:xfrm>
            <a:off x="4038600" y="2068497"/>
            <a:ext cx="4303663" cy="2103453"/>
          </a:xfrm>
          <a:prstGeom prst="rect">
            <a:avLst/>
          </a:prstGeom>
        </p:spPr>
      </p:pic>
    </p:spTree>
    <p:extLst>
      <p:ext uri="{BB962C8B-B14F-4D97-AF65-F5344CB8AC3E}">
        <p14:creationId xmlns:p14="http://schemas.microsoft.com/office/powerpoint/2010/main" val="14468464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7"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Data Sources</a:t>
            </a:r>
            <a:endParaRPr lang="en" dirty="0">
              <a:solidFill>
                <a:schemeClr val="accent5"/>
              </a:solidFill>
              <a:latin typeface="+mj-lt"/>
            </a:endParaRPr>
          </a:p>
        </p:txBody>
      </p:sp>
      <p:sp>
        <p:nvSpPr>
          <p:cNvPr id="5" name="Shape 70"/>
          <p:cNvSpPr txBox="1">
            <a:spLocks/>
          </p:cNvSpPr>
          <p:nvPr/>
        </p:nvSpPr>
        <p:spPr>
          <a:xfrm>
            <a:off x="203200" y="2235724"/>
            <a:ext cx="3556000" cy="142187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Font typeface="Oswald"/>
              <a:buNone/>
              <a:defRPr sz="3000" b="0" i="0" u="none" strike="noStrike" cap="none">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pPr algn="ctr"/>
            <a:r>
              <a:rPr lang="en-US" sz="2400" dirty="0" smtClean="0">
                <a:solidFill>
                  <a:schemeClr val="accent6"/>
                </a:solidFill>
                <a:latin typeface="+mj-lt"/>
              </a:rPr>
              <a:t>Digital Repository Service</a:t>
            </a:r>
          </a:p>
          <a:p>
            <a:pPr algn="ctr"/>
            <a:r>
              <a:rPr lang="en-US" sz="2400" dirty="0" smtClean="0">
                <a:solidFill>
                  <a:schemeClr val="accent6"/>
                </a:solidFill>
                <a:latin typeface="+mj-lt"/>
              </a:rPr>
              <a:t>(DRS)</a:t>
            </a:r>
          </a:p>
          <a:p>
            <a:pPr algn="ctr"/>
            <a:r>
              <a:rPr lang="en-US" sz="1800" dirty="0" err="1" smtClean="0">
                <a:solidFill>
                  <a:schemeClr val="accent4"/>
                </a:solidFill>
                <a:latin typeface="+mj-lt"/>
              </a:rPr>
              <a:t>repository.library.northeastern.edu</a:t>
            </a:r>
            <a:endParaRPr lang="en" sz="1800" dirty="0">
              <a:solidFill>
                <a:schemeClr val="accent4"/>
              </a:solidFill>
              <a:latin typeface="+mj-lt"/>
            </a:endParaRPr>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1224" t="2657" r="19034" b="5200"/>
          <a:stretch/>
        </p:blipFill>
        <p:spPr>
          <a:xfrm>
            <a:off x="4059154" y="1511061"/>
            <a:ext cx="4284746" cy="2660889"/>
          </a:xfrm>
          <a:prstGeom prst="rect">
            <a:avLst/>
          </a:prstGeom>
        </p:spPr>
      </p:pic>
    </p:spTree>
    <p:extLst>
      <p:ext uri="{BB962C8B-B14F-4D97-AF65-F5344CB8AC3E}">
        <p14:creationId xmlns:p14="http://schemas.microsoft.com/office/powerpoint/2010/main" val="11982014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7"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accent5"/>
                </a:solidFill>
                <a:latin typeface="+mj-lt"/>
              </a:rPr>
              <a:t>Data Sources</a:t>
            </a:r>
            <a:endParaRPr lang="en" dirty="0">
              <a:solidFill>
                <a:schemeClr val="accent5"/>
              </a:solidFill>
              <a:latin typeface="+mj-lt"/>
            </a:endParaRPr>
          </a:p>
        </p:txBody>
      </p:sp>
      <p:sp>
        <p:nvSpPr>
          <p:cNvPr id="5" name="Shape 70"/>
          <p:cNvSpPr txBox="1">
            <a:spLocks/>
          </p:cNvSpPr>
          <p:nvPr/>
        </p:nvSpPr>
        <p:spPr>
          <a:xfrm>
            <a:off x="203200" y="2235724"/>
            <a:ext cx="3556000" cy="142187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Font typeface="Oswald"/>
              <a:buNone/>
              <a:defRPr sz="3000" b="0" i="0" u="none" strike="noStrike" cap="none">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pPr algn="ctr"/>
            <a:r>
              <a:rPr lang="en-US" sz="2400" dirty="0" smtClean="0">
                <a:solidFill>
                  <a:schemeClr val="tx1"/>
                </a:solidFill>
                <a:latin typeface="+mj-lt"/>
              </a:rPr>
              <a:t>Digital Public Library of America (DPLA)</a:t>
            </a:r>
          </a:p>
          <a:p>
            <a:pPr algn="ctr"/>
            <a:r>
              <a:rPr lang="en-US" sz="1800" dirty="0" err="1" smtClean="0">
                <a:solidFill>
                  <a:schemeClr val="accent4"/>
                </a:solidFill>
                <a:latin typeface="+mj-lt"/>
              </a:rPr>
              <a:t>dp.la</a:t>
            </a:r>
            <a:endParaRPr lang="en" sz="1800" dirty="0">
              <a:solidFill>
                <a:schemeClr val="accent4"/>
              </a:solidFill>
              <a:latin typeface="+mj-lt"/>
            </a:endParaRPr>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6555" t="709" r="6571" b="83746"/>
          <a:stretch/>
        </p:blipFill>
        <p:spPr>
          <a:xfrm>
            <a:off x="4038600" y="1504949"/>
            <a:ext cx="4305300" cy="2667001"/>
          </a:xfrm>
          <a:prstGeom prst="rect">
            <a:avLst/>
          </a:prstGeom>
        </p:spPr>
      </p:pic>
    </p:spTree>
    <p:extLst>
      <p:ext uri="{BB962C8B-B14F-4D97-AF65-F5344CB8AC3E}">
        <p14:creationId xmlns:p14="http://schemas.microsoft.com/office/powerpoint/2010/main" val="521860462"/>
      </p:ext>
    </p:extLst>
  </p:cSld>
  <p:clrMapOvr>
    <a:masterClrMapping/>
  </p:clrMapOvr>
  <p:timing>
    <p:tnLst>
      <p:par>
        <p:cTn id="1" dur="indefinite" restart="never" nodeType="tmRoot"/>
      </p:par>
    </p:tnLst>
  </p:timing>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1800</TotalTime>
  <Words>402</Words>
  <Application>Microsoft Macintosh PowerPoint</Application>
  <PresentationFormat>On-screen Show (16:9)</PresentationFormat>
  <Paragraphs>103</Paragraphs>
  <Slides>26</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Average</vt:lpstr>
      <vt:lpstr>Consolas</vt:lpstr>
      <vt:lpstr>Corbel</vt:lpstr>
      <vt:lpstr>Oswald</vt:lpstr>
      <vt:lpstr>Arial</vt:lpstr>
      <vt:lpstr>slate</vt:lpstr>
      <vt:lpstr>Using WordPress to Contextualize and Publish Digital Repository Content</vt:lpstr>
      <vt:lpstr>Who We Are</vt:lpstr>
      <vt:lpstr>Problem Space</vt:lpstr>
      <vt:lpstr>PowerPoint Presentation</vt:lpstr>
      <vt:lpstr>Collaborative Development Principles</vt:lpstr>
      <vt:lpstr>PowerPoint Presentation</vt:lpstr>
      <vt:lpstr>Data Sources</vt:lpstr>
      <vt:lpstr>Data Sources</vt:lpstr>
      <vt:lpstr>Data Sources</vt:lpstr>
      <vt:lpstr>Framework</vt:lpstr>
      <vt:lpstr>File Browse</vt:lpstr>
      <vt:lpstr>Collection Browse</vt:lpstr>
      <vt:lpstr>Search</vt:lpstr>
      <vt:lpstr>Framework</vt:lpstr>
      <vt:lpstr>Exhibit Tools</vt:lpstr>
      <vt:lpstr>Exhibit Tools</vt:lpstr>
      <vt:lpstr>Exhibits</vt:lpstr>
      <vt:lpstr>Exhibits</vt:lpstr>
      <vt:lpstr>Workflow</vt:lpstr>
      <vt:lpstr>CERES Projects</vt:lpstr>
      <vt:lpstr>PowerPoint Presentation</vt:lpstr>
      <vt:lpstr>PowerPoint Presentation</vt:lpstr>
      <vt:lpstr>PowerPoint Presentation</vt:lpstr>
      <vt:lpstr>Collaborative Development Principles</vt:lpstr>
      <vt:lpstr>PowerPoint Presentation</vt:lpstr>
      <vt:lpstr>Questions?</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WordPress to Contextualize and Publish Digital Repository Content</dc:title>
  <cp:lastModifiedBy>Sweeney, Sarah</cp:lastModifiedBy>
  <cp:revision>68</cp:revision>
  <dcterms:modified xsi:type="dcterms:W3CDTF">2017-06-09T15:58:18Z</dcterms:modified>
</cp:coreProperties>
</file>